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9"/>
  </p:handoutMasterIdLst>
  <p:sldIdLst>
    <p:sldId id="256" r:id="rId3"/>
    <p:sldId id="257" r:id="rId5"/>
    <p:sldId id="258" r:id="rId6"/>
    <p:sldId id="433" r:id="rId7"/>
    <p:sldId id="435" r:id="rId8"/>
    <p:sldId id="436" r:id="rId9"/>
    <p:sldId id="259" r:id="rId10"/>
    <p:sldId id="437" r:id="rId11"/>
    <p:sldId id="269" r:id="rId12"/>
    <p:sldId id="270" r:id="rId13"/>
    <p:sldId id="440" r:id="rId14"/>
    <p:sldId id="271" r:id="rId15"/>
    <p:sldId id="471" r:id="rId16"/>
    <p:sldId id="317" r:id="rId17"/>
    <p:sldId id="276" r:id="rId18"/>
    <p:sldId id="277" r:id="rId19"/>
    <p:sldId id="441" r:id="rId20"/>
    <p:sldId id="278" r:id="rId21"/>
    <p:sldId id="526" r:id="rId22"/>
    <p:sldId id="527" r:id="rId23"/>
    <p:sldId id="289" r:id="rId24"/>
    <p:sldId id="513" r:id="rId25"/>
    <p:sldId id="514" r:id="rId26"/>
    <p:sldId id="363" r:id="rId27"/>
    <p:sldId id="280" r:id="rId28"/>
    <p:sldId id="360" r:id="rId29"/>
    <p:sldId id="358" r:id="rId30"/>
    <p:sldId id="356" r:id="rId31"/>
    <p:sldId id="426" r:id="rId32"/>
    <p:sldId id="423" r:id="rId33"/>
    <p:sldId id="428" r:id="rId34"/>
    <p:sldId id="421" r:id="rId35"/>
    <p:sldId id="512" r:id="rId36"/>
    <p:sldId id="528" r:id="rId37"/>
    <p:sldId id="525" r:id="rId38"/>
  </p:sldIdLst>
  <p:sldSz cx="12192000" cy="6858000"/>
  <p:notesSz cx="10234295" cy="710374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handoutMaster" Target="handoutMasters/handoutMaster1.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862" cy="356421"/>
          </a:xfrm>
          <a:prstGeom prst="rect">
            <a:avLst/>
          </a:prstGeom>
        </p:spPr>
        <p:txBody>
          <a:bodyPr vert="horz" lIns="91440" tIns="45720" rIns="91440" bIns="45720" rtlCol="0"/>
          <a:lstStyle>
            <a:lvl1pPr algn="l">
              <a:defRPr sz="1660"/>
            </a:lvl1pPr>
          </a:lstStyle>
          <a:p>
            <a:endParaRPr lang="zh-CN" altLang="en-US"/>
          </a:p>
        </p:txBody>
      </p:sp>
      <p:sp>
        <p:nvSpPr>
          <p:cNvPr id="3" name="日期占位符 2"/>
          <p:cNvSpPr>
            <a:spLocks noGrp="1"/>
          </p:cNvSpPr>
          <p:nvPr>
            <p:ph type="dt" sz="quarter" idx="1"/>
          </p:nvPr>
        </p:nvSpPr>
        <p:spPr>
          <a:xfrm>
            <a:off x="5797066" y="0"/>
            <a:ext cx="4434862" cy="356421"/>
          </a:xfrm>
          <a:prstGeom prst="rect">
            <a:avLst/>
          </a:prstGeom>
        </p:spPr>
        <p:txBody>
          <a:bodyPr vert="horz" lIns="91440" tIns="45720" rIns="91440" bIns="45720" rtlCol="0"/>
          <a:lstStyle>
            <a:lvl1pPr algn="r">
              <a:defRPr sz="166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6747325"/>
            <a:ext cx="4434862" cy="356420"/>
          </a:xfrm>
          <a:prstGeom prst="rect">
            <a:avLst/>
          </a:prstGeom>
        </p:spPr>
        <p:txBody>
          <a:bodyPr vert="horz" lIns="91440" tIns="45720" rIns="91440" bIns="45720" rtlCol="0" anchor="b"/>
          <a:lstStyle>
            <a:lvl1pPr algn="l">
              <a:defRPr sz="1660"/>
            </a:lvl1pPr>
          </a:lstStyle>
          <a:p>
            <a:endParaRPr lang="zh-CN" altLang="en-US"/>
          </a:p>
        </p:txBody>
      </p:sp>
      <p:sp>
        <p:nvSpPr>
          <p:cNvPr id="5" name="灯片编号占位符 4"/>
          <p:cNvSpPr>
            <a:spLocks noGrp="1"/>
          </p:cNvSpPr>
          <p:nvPr>
            <p:ph type="sldNum" sz="quarter" idx="3"/>
          </p:nvPr>
        </p:nvSpPr>
        <p:spPr>
          <a:xfrm>
            <a:off x="5797066" y="6747325"/>
            <a:ext cx="4434862" cy="356420"/>
          </a:xfrm>
          <a:prstGeom prst="rect">
            <a:avLst/>
          </a:prstGeom>
        </p:spPr>
        <p:txBody>
          <a:bodyPr vert="horz" lIns="91440" tIns="45720" rIns="91440" bIns="45720" rtlCol="0" anchor="b"/>
          <a:lstStyle>
            <a:lvl1pPr algn="r">
              <a:defRPr sz="166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679" cy="35591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797788" y="0"/>
            <a:ext cx="4434677" cy="355915"/>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987440" y="888133"/>
            <a:ext cx="4262159" cy="239774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024619" y="3419204"/>
            <a:ext cx="8187802" cy="2796629"/>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6748051"/>
            <a:ext cx="4434679" cy="35591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797788" y="6748051"/>
            <a:ext cx="4434677" cy="355915"/>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Hello everyone</a:t>
            </a:r>
            <a:endParaRPr kumimoji="1" lang="en-US" altLang="zh-CN"/>
          </a:p>
          <a:p>
            <a:r>
              <a:rPr kumimoji="1" lang="en-US" altLang="zh-CN"/>
              <a:t>this is youen Kang from Tsinghua University</a:t>
            </a:r>
            <a:endParaRPr kumimoji="1" lang="en-US" altLang="zh-CN"/>
          </a:p>
          <a:p>
            <a:r>
              <a:rPr kumimoji="1" lang="en-US" altLang="zh-CN"/>
              <a:t>My analysis is, multiplicity dependence of psi(TwoS) to J/psi production ratio in pp collisions at center of mass energy thirteen TeV.</a:t>
            </a:r>
            <a:endParaRPr kumimoji="1" lang="en-US" altLang="zh-CN"/>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sz="1600"/>
              <a:t>The decay channels are Jpsi and Psi(TwoS) to dimuon.  </a:t>
            </a:r>
            <a:endParaRPr lang="en-US" altLang="zh-CN" sz="1600"/>
          </a:p>
          <a:p>
            <a:r>
              <a:rPr lang="en-US" altLang="zh-CN" sz="1600"/>
              <a:t>The study here uses pp collision data</a:t>
            </a:r>
            <a:endParaRPr lang="en-US" altLang="zh-CN" sz="1600"/>
          </a:p>
          <a:p>
            <a:r>
              <a:rPr lang="en-US" altLang="zh-CN" sz="1600"/>
              <a:t> collected by the LHCb detector at a center-of-mass energy of Thirteen TeV in 2016 </a:t>
            </a:r>
            <a:endParaRPr lang="en-US" altLang="zh-CN" sz="1600"/>
          </a:p>
          <a:p>
            <a:r>
              <a:rPr lang="en-US" altLang="zh-CN" sz="1600"/>
              <a:t>with a corresponding luminosity of six hundred and fifty-eight inverse pico barns. </a:t>
            </a:r>
            <a:endParaRPr lang="en-US" altLang="zh-CN" sz="1600"/>
          </a:p>
          <a:p>
            <a:endParaRPr lang="en-US" altLang="zh-CN" sz="1600"/>
          </a:p>
          <a:p>
            <a:r>
              <a:rPr lang="en-US" altLang="zh-CN" sz="1600"/>
              <a:t>To enlarge the sample size, two different TCKs with same restrictions on muon cut are applied. </a:t>
            </a:r>
            <a:endParaRPr lang="en-US" altLang="zh-CN" sz="1600"/>
          </a:p>
          <a:p>
            <a:r>
              <a:rPr lang="en-US" altLang="zh-CN" sz="1600"/>
              <a:t>The trigger line is listed and the offline selection is summarized in the right table. </a:t>
            </a:r>
            <a:endParaRPr lang="zh-CN" altLang="en-US" sz="16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The multiplicity variables we use here are PVNTRACKS, which represents the n</a:t>
            </a:r>
            <a:r>
              <a:rPr lang="en-US" altLang="zh-CN">
                <a:sym typeface="+mn-ea"/>
              </a:rPr>
              <a:t>umber of tracks used to reconstruct primary vertex, and nForwardTracks, number of tracks in similar rapidity range where charmonium production is measured, and nBackTracks: Number of tracks in backward </a:t>
            </a:r>
            <a:r>
              <a:rPr lang="en-US" altLang="zh-CN">
                <a:sym typeface="+mn-ea"/>
              </a:rPr>
              <a:t>rapidity range. The </a:t>
            </a:r>
            <a:r>
              <a:rPr lang="en-US" altLang="zh-CN" b="1">
                <a:solidFill>
                  <a:srgbClr val="FF0000"/>
                </a:solidFill>
                <a:sym typeface="+mn-ea"/>
              </a:rPr>
              <a:t>Usage of nBackTracks allows to reduce the correlation of multiplicity and charmonium production measurements.</a:t>
            </a:r>
            <a:endParaRPr lang="en-US" altLang="zh-CN" b="1">
              <a:solidFill>
                <a:srgbClr val="FF0000"/>
              </a:solidFill>
            </a:endParaRPr>
          </a:p>
          <a:p>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To extract the signal yields, </a:t>
            </a:r>
            <a:endParaRPr lang="en-US" altLang="zh-CN"/>
          </a:p>
          <a:p>
            <a:r>
              <a:rPr lang="en-US" altLang="zh-CN"/>
              <a:t>a two dimensional fit is performed where for mass fit, </a:t>
            </a:r>
            <a:endParaRPr lang="en-US" altLang="zh-CN"/>
          </a:p>
          <a:p>
            <a:r>
              <a:rPr lang="en-US" altLang="zh-CN"/>
              <a:t>a double crystal function is used to describe the signal and an exponential deacy to describe background.</a:t>
            </a:r>
            <a:endParaRPr lang="en-US" altLang="zh-CN"/>
          </a:p>
          <a:p>
            <a:endParaRPr lang="en-US" altLang="zh-CN"/>
          </a:p>
          <a:p>
            <a:r>
              <a:rPr lang="en-US" altLang="zh-CN"/>
              <a:t>For pseudo-decay time tz, which is defined as the following formula, </a:t>
            </a:r>
            <a:endParaRPr lang="en-US" altLang="zh-CN"/>
          </a:p>
          <a:p>
            <a:r>
              <a:rPr lang="en-US" altLang="zh-CN"/>
              <a:t>it represents the time between the production and decay of a charmonium. </a:t>
            </a:r>
            <a:endParaRPr lang="en-US" altLang="zh-CN"/>
          </a:p>
          <a:p>
            <a:r>
              <a:rPr lang="en-US" altLang="zh-CN"/>
              <a:t>The prompt signal, which is produced directly from the collisions, </a:t>
            </a:r>
            <a:endParaRPr lang="en-US" altLang="zh-CN"/>
          </a:p>
          <a:p>
            <a:r>
              <a:rPr lang="en-US" altLang="zh-CN"/>
              <a:t>is described by a delta function convolved with a resolution function. </a:t>
            </a:r>
            <a:endParaRPr lang="en-US" altLang="zh-CN"/>
          </a:p>
          <a:p>
            <a:r>
              <a:rPr lang="en-US" altLang="zh-CN"/>
              <a:t>The non-prompt signal, which comes from the decay of b-hadron,</a:t>
            </a:r>
            <a:endParaRPr lang="en-US" altLang="zh-CN"/>
          </a:p>
          <a:p>
            <a:r>
              <a:rPr lang="en-US" altLang="zh-CN"/>
              <a:t> is described by an exponential decay.</a:t>
            </a:r>
            <a:endParaRPr lang="en-US" altLang="zh-CN"/>
          </a:p>
          <a:p>
            <a:r>
              <a:rPr lang="en-US" altLang="zh-CN"/>
              <a:t> And the background shape is extrated from a sideband sample. </a:t>
            </a:r>
            <a:endParaRPr lang="en-US" altLang="zh-CN"/>
          </a:p>
          <a:p>
            <a:endParaRPr lang="en-US" altLang="zh-CN"/>
          </a:p>
          <a:p>
            <a:r>
              <a:rPr lang="en-US" altLang="zh-CN"/>
              <a:t>By the two dimension fit, we get the production of prompt and non-prompt charmonium.</a:t>
            </a:r>
            <a:endParaRPr lang="en-US" altLang="zh-CN"/>
          </a:p>
          <a:p>
            <a:r>
              <a:rPr lang="en-US" altLang="zh-CN"/>
              <a:t>On the right side is a graph for the two-dimensional fit projected in mass and tz spectrum.</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The total efficiency include geometric acceptance, reconstruction and selection efficiency, muonID efficiency and trigger efficiency. The efficiencies are calcualted from simulated samples, and be calculated in different multiplicity regions. Some global cuts are applied when calculating the efficiencies, such as number of Primary Vertex is required to be exactly one, to prevent pile-up. And the range of z-coordinate of primary vertex are also be restricted to some regions according to the multiplicity variables we use. And when calculating the efficiencies, reweight on multiplicity, transverse momentum and rapidity is done to match the simulated sample to s-weighted data from fit.</a:t>
            </a:r>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And we get the results.</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After considering all the systematic uncertainties. </a:t>
            </a:r>
            <a:endParaRPr lang="en-US" altLang="zh-CN"/>
          </a:p>
          <a:p>
            <a:endParaRPr lang="en-US" altLang="zh-CN"/>
          </a:p>
          <a:p>
            <a:r>
              <a:rPr lang="en-US" altLang="zh-CN"/>
              <a:t>We give the normalized ratio of psi(TwoS) to Jpsi production as a function of PVNTRACKS in the right graph. </a:t>
            </a:r>
            <a:endParaRPr lang="en-US" altLang="zh-CN"/>
          </a:p>
          <a:p>
            <a:endParaRPr lang="en-US" altLang="zh-CN"/>
          </a:p>
          <a:p>
            <a:r>
              <a:rPr lang="en-US" altLang="zh-CN"/>
              <a:t>PVNTRACKS on the x-axis is re-scaled by dividing the mean value of PVNTRACKS from no-bias data.</a:t>
            </a:r>
            <a:endParaRPr lang="en-US" altLang="zh-CN"/>
          </a:p>
          <a:p>
            <a:endParaRPr lang="en-US" altLang="zh-CN">
              <a:sym typeface="+mn-ea"/>
            </a:endParaRPr>
          </a:p>
          <a:p>
            <a:r>
              <a:rPr lang="en-US" altLang="zh-CN">
                <a:sym typeface="+mn-ea"/>
              </a:rPr>
              <a:t>The height of box is systematic uncertainties, length of vertical line segment is the statistical uncertainties</a:t>
            </a:r>
            <a:endParaRPr lang="en-US" altLang="zh-CN"/>
          </a:p>
          <a:p>
            <a:endParaRPr lang="en-US" altLang="zh-CN"/>
          </a:p>
          <a:p>
            <a:r>
              <a:rPr lang="en-US" altLang="zh-CN"/>
              <a:t>We can clearly see that the ratio for prompt production decreases with multiplicity </a:t>
            </a:r>
            <a:endParaRPr lang="en-US" altLang="zh-CN"/>
          </a:p>
          <a:p>
            <a:r>
              <a:rPr lang="en-US" altLang="zh-CN"/>
              <a:t>while the ratio of non-prompt production does not show dependence on multiplicity. </a:t>
            </a:r>
            <a:endParaRPr lang="en-US" altLang="zh-CN"/>
          </a:p>
          <a:p>
            <a:endParaRPr lang="en-US" altLang="zh-CN"/>
          </a:p>
          <a:p>
            <a:r>
              <a:rPr lang="en-US" altLang="zh-CN"/>
              <a:t>It is within expectation since b hadron production should not depend on multiplicity. </a:t>
            </a:r>
            <a:endParaRPr lang="en-US" altLang="zh-CN"/>
          </a:p>
          <a:p>
            <a:endParaRPr lang="en-US" altLang="zh-CN"/>
          </a:p>
          <a:p>
            <a:r>
              <a:rPr lang="en-US" altLang="zh-CN"/>
              <a:t>While PVNTRACKS is a multiplicity variable who has an overlap kinematic range within which the production of charmonium is measured. </a:t>
            </a:r>
            <a:endParaRPr lang="en-US" altLang="zh-CN"/>
          </a:p>
          <a:p>
            <a:endParaRPr lang="en-US" altLang="zh-CN"/>
          </a:p>
          <a:p>
            <a:r>
              <a:rPr lang="en-US" altLang="zh-CN"/>
              <a:t>To avoid the bias resulting from the correlation, we calculate the ratio according to nBackTracks </a:t>
            </a:r>
            <a:endParaRPr lang="en-US" altLang="zh-CN"/>
          </a:p>
          <a:p>
            <a:r>
              <a:rPr lang="en-US" altLang="zh-CN"/>
              <a:t>and as a comparison, to nForwardTracks.</a:t>
            </a: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We can see that the when we divide multiplicity classes by nBackTracks, </a:t>
            </a:r>
            <a:endParaRPr lang="en-US" altLang="zh-CN"/>
          </a:p>
          <a:p>
            <a:r>
              <a:rPr lang="en-US" altLang="zh-CN"/>
              <a:t>the decreasing trend for prompt production become moderate compared to the results with nForwardTtracks. </a:t>
            </a:r>
            <a:endParaRPr lang="en-US" altLang="zh-CN"/>
          </a:p>
          <a:p>
            <a:endParaRPr lang="en-US" altLang="zh-CN"/>
          </a:p>
          <a:p>
            <a:r>
              <a:rPr lang="en-US" altLang="zh-CN"/>
              <a:t>Which means the correlation due to the overlap of kinematic range where we measure the multiplicity and production do has an effect on the final results. </a:t>
            </a:r>
            <a:endParaRPr lang="en-US" altLang="zh-CN"/>
          </a:p>
          <a:p>
            <a:endParaRPr lang="en-US" altLang="zh-CN"/>
          </a:p>
          <a:p>
            <a:r>
              <a:rPr lang="en-US" altLang="zh-CN"/>
              <a:t>The rapidity range for where the nBackTracks is measured is minus five point two to minus one point five. And that for nForwardTracks is measured in one point five to five point two.</a:t>
            </a:r>
            <a:endParaRPr lang="en-US" altLang="zh-CN"/>
          </a:p>
          <a:p>
            <a:endParaRPr lang="en-US" altLang="zh-CN">
              <a:sym typeface="+mn-ea"/>
            </a:endParaRPr>
          </a:p>
          <a:p>
            <a:r>
              <a:rPr lang="en-US" altLang="zh-CN">
                <a:sym typeface="+mn-ea"/>
              </a:rPr>
              <a:t>Yet, within uncertainties, no matter which variable we use to divide the multiplicity calsses, the ratio for non-prompt production doesn’t vary according to multiplicity. </a:t>
            </a:r>
            <a:endParaRPr lang="en-US" altLang="zh-CN">
              <a:sym typeface="+mn-ea"/>
            </a:endParaRPr>
          </a:p>
          <a:p>
            <a:endParaRPr lang="en-US" altLang="zh-CN"/>
          </a:p>
          <a:p>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nBackTracks isn’t entirely independent, given a correlation of 0.54 for J/ψ and 0.51 for ψ(2S) with nForwardTracks. To check how large the correlation between nBackTracks and nForwardTracks will influence the ratio of production, we calculate the mean values of nForwardTracks in each nBackTracks bin, and migrate points to the nForwardTracks plot. Results show that the suppression on ratio </a:t>
            </a:r>
            <a:r>
              <a:rPr lang="en-US" altLang="zh-CN">
                <a:solidFill>
                  <a:srgbClr val="FF0000"/>
                </a:solidFill>
                <a:sym typeface="+mn-ea"/>
              </a:rPr>
              <a:t>mainly result from the correlation of multiplicity and production measurements</a:t>
            </a:r>
            <a:r>
              <a:rPr lang="en-US" altLang="zh-CN">
                <a:sym typeface="+mn-ea"/>
              </a:rPr>
              <a:t>.</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Finally we calculate the ratio in different pt bins and ybins. </a:t>
            </a:r>
            <a:endParaRPr lang="en-US" altLang="zh-CN"/>
          </a:p>
          <a:p>
            <a:r>
              <a:rPr lang="en-US" altLang="zh-CN"/>
              <a:t>We find that in high pt region, the ratio for prompt region becomes flat.  The suppression become similar for both charmonia.</a:t>
            </a:r>
            <a:endParaRPr lang="en-US" altLang="zh-CN"/>
          </a:p>
          <a:p>
            <a:r>
              <a:rPr lang="en-US" altLang="zh-CN"/>
              <a:t>It may due to that there is less co-mover in high pT region.</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Finally we calculate the ratio in different pt bins and ybins. </a:t>
            </a:r>
            <a:endParaRPr lang="en-US" altLang="zh-CN"/>
          </a:p>
          <a:p>
            <a:r>
              <a:rPr lang="en-US" altLang="zh-CN"/>
              <a:t>We find that in high pt region, the ratio for prompt region becomes flat.  The suppression become similar for both charmonia.</a:t>
            </a:r>
            <a:endParaRPr lang="en-US" altLang="zh-CN"/>
          </a:p>
          <a:p>
            <a:r>
              <a:rPr lang="en-US" altLang="zh-CN"/>
              <a:t>It may due to that there is less co-mover in high pT region.</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This is the outline of the presentation.</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Finally we calculate the ratio in different pt bins and ybins. </a:t>
            </a:r>
            <a:endParaRPr lang="en-US" altLang="zh-CN"/>
          </a:p>
          <a:p>
            <a:r>
              <a:rPr lang="en-US" altLang="zh-CN"/>
              <a:t>We find that in high pt region, the ratio for prompt region becomes flat.  The suppression become similar for both charmonia.</a:t>
            </a:r>
            <a:endParaRPr lang="en-US" altLang="zh-CN"/>
          </a:p>
          <a:p>
            <a:r>
              <a:rPr lang="en-US" altLang="zh-CN"/>
              <a:t>It may due to that there is less co-mover in high pT region.</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And the result in different rapidity bins seems quite the the same.</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contact</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The point of TISTOS method is we determine the TIS efficiency with TOS subsample. Because we can not know the true TIS efficiency since only triggered events will be recorded. The detailed derivation can be seen in this article.</a:t>
            </a:r>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First is the introduction part.</a:t>
            </a:r>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the distributions of multiplicity skew a lot so that in a certain bin,</a:t>
            </a:r>
            <a:r>
              <a:rPr lang="en-US" altLang="zh-CN"/>
              <a:t> </a:t>
            </a:r>
            <a:endParaRPr lang="en-US" altLang="zh-CN"/>
          </a:p>
          <a:p>
            <a:r>
              <a:rPr lang="zh-CN" altLang="en-US"/>
              <a:t>the center of the bin may not represent an ideal horizontal coordinate for plotting the</a:t>
            </a:r>
            <a:endParaRPr lang="zh-CN" altLang="en-US"/>
          </a:p>
          <a:p>
            <a:r>
              <a:rPr lang="zh-CN" altLang="en-US"/>
              <a:t>results, especially for the small and large multiplicity regions. To study the effect, 10000</a:t>
            </a:r>
            <a:endParaRPr lang="zh-CN" altLang="en-US"/>
          </a:p>
          <a:p>
            <a:r>
              <a:rPr lang="zh-CN" altLang="en-US"/>
              <a:t>fitting trials are done in Monte Carlo. In each trial, in a certain multiplicity region of the</a:t>
            </a:r>
            <a:endParaRPr lang="zh-CN" altLang="en-US"/>
          </a:p>
          <a:p>
            <a:r>
              <a:rPr lang="zh-CN" altLang="en-US"/>
              <a:t>three different binning schemes (PVNTRACKS, nForwardTracks, and nBackTracks), we</a:t>
            </a:r>
            <a:endParaRPr lang="zh-CN" altLang="en-US"/>
          </a:p>
          <a:p>
            <a:r>
              <a:rPr lang="zh-CN" altLang="en-US"/>
              <a:t>randomly sample the mean values of the multiplicity region from a Gaussian sampling,</a:t>
            </a:r>
            <a:endParaRPr lang="zh-CN" altLang="en-US"/>
          </a:p>
          <a:p>
            <a:r>
              <a:rPr lang="zh-CN" altLang="en-US"/>
              <a:t>within each bin, mean being the content of the bin and width being the error of the bin.</a:t>
            </a:r>
            <a:endParaRPr lang="zh-CN" altLang="en-US"/>
          </a:p>
          <a:p>
            <a:r>
              <a:rPr lang="zh-CN" altLang="en-US"/>
              <a:t>fit. Since the data point is a ratio between two species,</a:t>
            </a:r>
            <a:r>
              <a:rPr lang="en-US" altLang="zh-CN"/>
              <a:t> </a:t>
            </a:r>
            <a:r>
              <a:rPr lang="zh-CN" altLang="en-US"/>
              <a:t>J/ψ, and ψ(2S), the average value for the ratio is weighted by the inverse of the square of</a:t>
            </a:r>
            <a:r>
              <a:rPr lang="en-US" altLang="zh-CN"/>
              <a:t> </a:t>
            </a:r>
            <a:r>
              <a:rPr lang="zh-CN" altLang="en-US"/>
              <a:t>the uncertainties (following the PDG weighted average procedure).</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Then the production is corrected by efficiency. </a:t>
            </a:r>
            <a:endParaRPr lang="en-US" altLang="zh-CN"/>
          </a:p>
          <a:p>
            <a:endParaRPr lang="en-US" altLang="zh-CN"/>
          </a:p>
          <a:p>
            <a:r>
              <a:rPr lang="en-US" altLang="zh-CN"/>
              <a:t>Where the total efficiency consist of four parts. </a:t>
            </a:r>
            <a:endParaRPr lang="en-US" altLang="zh-CN"/>
          </a:p>
          <a:p>
            <a:br>
              <a:rPr lang="en-US" altLang="zh-CN"/>
            </a:br>
            <a:r>
              <a:rPr lang="en-US" altLang="zh-CN"/>
              <a:t>The geometrical acceptance, </a:t>
            </a:r>
            <a:endParaRPr lang="en-US" altLang="zh-CN"/>
          </a:p>
          <a:p>
            <a:r>
              <a:rPr lang="en-US" altLang="zh-CN"/>
              <a:t>reconstruction and selection efficiency. </a:t>
            </a:r>
            <a:endParaRPr lang="en-US" altLang="zh-CN"/>
          </a:p>
          <a:p>
            <a:r>
              <a:rPr lang="en-US" altLang="zh-CN"/>
              <a:t>And the Muon ID efficiency is obtained using simulated samples calibrated with the data using the PIDCalib package. </a:t>
            </a:r>
            <a:endParaRPr lang="en-US" altLang="zh-CN"/>
          </a:p>
          <a:p>
            <a:endParaRPr lang="en-US" altLang="zh-CN"/>
          </a:p>
          <a:p>
            <a:r>
              <a:rPr lang="en-US" altLang="zh-CN"/>
              <a:t>And finally the trigger efficiency. </a:t>
            </a:r>
            <a:endParaRPr lang="en-US" altLang="zh-CN"/>
          </a:p>
          <a:p>
            <a:endParaRPr lang="en-US" altLang="zh-CN"/>
          </a:p>
          <a:p>
            <a:r>
              <a:rPr lang="en-US" altLang="zh-CN"/>
              <a:t>Below is the difinition for efficiencies of all kind. </a:t>
            </a:r>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Heavy quarkonium production serve as a probe for the dynamics of QCD. </a:t>
            </a:r>
            <a:endParaRPr lang="en-US" altLang="zh-CN">
              <a:sym typeface="+mn-ea"/>
            </a:endParaRPr>
          </a:p>
          <a:p>
            <a:r>
              <a:rPr lang="en-US" altLang="zh-CN">
                <a:sym typeface="+mn-ea"/>
              </a:rPr>
              <a:t>Heavy quarks are generated in the initial stages, so the investigation of quarkonium production can throw lights on the evolution of heavy-ion interactions. </a:t>
            </a:r>
            <a:endParaRPr lang="en-US" altLang="zh-CN">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sz="1600">
                <a:sym typeface="+mn-ea"/>
              </a:rPr>
              <a:t>Heavy quarkonium production is influenced by a variety of effects. These include phenomena such as  suppression due to Debye Color screening in Quark-Gluon Plasma (QGP), recombination processes that lead to enhancements at higher energies.</a:t>
            </a:r>
            <a:endParaRPr lang="en-US" altLang="zh-CN" sz="1600">
              <a:sym typeface="+mn-ea"/>
            </a:endParaRPr>
          </a:p>
          <a:p>
            <a:pPr marL="0" lvl="1"/>
            <a:r>
              <a:rPr lang="en-US" altLang="zh-CN" sz="1600">
                <a:sym typeface="+mn-ea"/>
              </a:rPr>
              <a:t>Q</a:t>
            </a:r>
            <a:r>
              <a:rPr lang="en-US" altLang="zh-CN" sz="1600">
                <a:sym typeface="+mn-ea"/>
              </a:rPr>
              <a:t>uarkonium production is also influenced by nuclear matter effects including initial-state effect like energy loss in multi-particles scattering,  nuclear Parton Distribution Functions (nPDFs) and final-state effect like nuclear absorption and co-mover effect. </a:t>
            </a:r>
            <a:endParaRPr lang="en-US" altLang="zh-CN" sz="1600">
              <a:sym typeface="+mn-ea"/>
            </a:endParaRPr>
          </a:p>
          <a:p>
            <a:pPr marL="0" lvl="1"/>
            <a:r>
              <a:rPr lang="en-US" altLang="zh-CN" sz="1600">
                <a:sym typeface="+mn-ea"/>
              </a:rPr>
              <a:t>Hence, baseline measurement in pp collisions is very important, it can serve as benchmark.</a:t>
            </a:r>
            <a:endParaRPr lang="en-US" altLang="zh-CN" sz="1600">
              <a:solidFill>
                <a:schemeClr val="tx1"/>
              </a:solidFill>
            </a:endParaRPr>
          </a:p>
          <a:p>
            <a:endParaRPr lang="en-US" altLang="zh-CN" sz="1600">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457200" lvl="1" indent="-457200" algn="l">
              <a:lnSpc>
                <a:spcPct val="100000"/>
              </a:lnSpc>
              <a:spcBef>
                <a:spcPts val="0"/>
              </a:spcBef>
              <a:spcAft>
                <a:spcPts val="1000"/>
              </a:spcAft>
            </a:pPr>
            <a:r>
              <a:rPr lang="en-US" altLang="zh-CN"/>
              <a:t>By considering the </a:t>
            </a:r>
            <a:r>
              <a:rPr lang="en-US" altLang="zh-CN">
                <a:sym typeface="+mn-ea"/>
              </a:rPr>
              <a:t>Excited-to-ground ratio of quarkonium in pp collisions, </a:t>
            </a:r>
            <a:r>
              <a:rPr lang="en-US" altLang="zh-CN">
                <a:sym typeface="+mn-ea"/>
              </a:rPr>
              <a:t>Initial-state effects like nPDFs, energy loss due to multi-particle scatterings will be canceled out. Final state effects and potential existence of QGP need be taken into consideration</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Within the extremely hot and dense matter, quarkonia tend to dissociate, especially for those at higher energy level. The color screening effect will affect the quarkonium with larger radius and lower binding energy more. Which means the excite-to ground ratio of quarkonium will be modificated within QGP.</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And final state effect like co-mover effects will also </a:t>
            </a:r>
            <a:r>
              <a:rPr lang="en-US" altLang="zh-CN"/>
              <a:t>affect the quarkonium production differently according to the energy level. Modification from both QGP and co-mover effect are find to be dependent on the charged particle multiplicity.  So in this analysis we measure the production ratio of psi2S to Jpsi as function of different multiplicity variables, to investigate any possible effect shown in the results.</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Then we come to the analysis part</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65000"/>
                    <a:lumOff val="3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solidFill>
                  <a:schemeClr val="tx1">
                    <a:lumMod val="85000"/>
                    <a:lumOff val="15000"/>
                  </a:schemeClr>
                </a:solidFill>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65000"/>
                    <a:lumOff val="35000"/>
                  </a:schemeClr>
                </a:solidFill>
              </a:defRPr>
            </a:lvl1pPr>
            <a:lvl2pPr>
              <a:lnSpc>
                <a:spcPct val="90000"/>
              </a:lnSpc>
              <a:defRPr sz="2400">
                <a:solidFill>
                  <a:schemeClr val="tx1">
                    <a:lumMod val="65000"/>
                    <a:lumOff val="35000"/>
                  </a:schemeClr>
                </a:solidFill>
              </a:defRPr>
            </a:lvl2pPr>
            <a:lvl3pPr>
              <a:lnSpc>
                <a:spcPct val="90000"/>
              </a:lnSpc>
              <a:defRPr sz="2000">
                <a:solidFill>
                  <a:schemeClr val="tx1">
                    <a:lumMod val="65000"/>
                    <a:lumOff val="35000"/>
                  </a:schemeClr>
                </a:solidFill>
              </a:defRPr>
            </a:lvl3pPr>
            <a:lvl4pPr>
              <a:lnSpc>
                <a:spcPct val="90000"/>
              </a:lnSpc>
              <a:defRPr sz="1800">
                <a:solidFill>
                  <a:schemeClr val="tx1">
                    <a:lumMod val="65000"/>
                    <a:lumOff val="35000"/>
                  </a:schemeClr>
                </a:solidFill>
              </a:defRPr>
            </a:lvl4pPr>
            <a:lvl5pPr>
              <a:lnSpc>
                <a:spcPct val="90000"/>
              </a:lnSpc>
              <a:defRPr sz="1800">
                <a:solidFill>
                  <a:schemeClr val="tx1">
                    <a:lumMod val="65000"/>
                    <a:lumOff val="3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65000"/>
                    <a:lumOff val="35000"/>
                  </a:schemeClr>
                </a:solidFill>
              </a:defRPr>
            </a:lvl1pPr>
            <a:lvl2pPr>
              <a:lnSpc>
                <a:spcPct val="90000"/>
              </a:lnSpc>
              <a:defRPr sz="2400">
                <a:solidFill>
                  <a:schemeClr val="tx1">
                    <a:lumMod val="65000"/>
                    <a:lumOff val="35000"/>
                  </a:schemeClr>
                </a:solidFill>
              </a:defRPr>
            </a:lvl2pPr>
            <a:lvl3pPr>
              <a:lnSpc>
                <a:spcPct val="90000"/>
              </a:lnSpc>
              <a:defRPr sz="2000">
                <a:solidFill>
                  <a:schemeClr val="tx1">
                    <a:lumMod val="65000"/>
                    <a:lumOff val="35000"/>
                  </a:schemeClr>
                </a:solidFill>
              </a:defRPr>
            </a:lvl3pPr>
            <a:lvl4pPr>
              <a:lnSpc>
                <a:spcPct val="90000"/>
              </a:lnSpc>
              <a:defRPr sz="1800">
                <a:solidFill>
                  <a:schemeClr val="tx1">
                    <a:lumMod val="65000"/>
                    <a:lumOff val="35000"/>
                  </a:schemeClr>
                </a:solidFill>
              </a:defRPr>
            </a:lvl4pPr>
            <a:lvl5pPr>
              <a:lnSpc>
                <a:spcPct val="90000"/>
              </a:lnSpc>
              <a:defRPr sz="1800">
                <a:solidFill>
                  <a:schemeClr val="tx1">
                    <a:lumMod val="65000"/>
                    <a:lumOff val="3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914400" rtl="0" eaLnBrk="1" latinLnBrk="0" hangingPunct="1">
        <a:lnSpc>
          <a:spcPct val="90000"/>
        </a:lnSpc>
        <a:spcBef>
          <a:spcPct val="0"/>
        </a:spcBef>
        <a:buNone/>
        <a:defRPr sz="4400" kern="120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38.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ctrTitle"/>
              </p:nvPr>
            </p:nvSpPr>
            <p:spPr>
              <a:xfrm>
                <a:off x="1524000" y="1127382"/>
                <a:ext cx="9144000" cy="2187001"/>
              </a:xfrm>
            </p:spPr>
            <p:txBody>
              <a:bodyPr/>
              <a:lstStyle/>
              <a:p>
                <a:r>
                  <a:rPr lang="en-US" altLang="zh-CN" sz="3600" dirty="0">
                    <a:solidFill>
                      <a:schemeClr val="tx1">
                        <a:lumMod val="85000"/>
                        <a:lumOff val="15000"/>
                      </a:schemeClr>
                    </a:solidFill>
                    <a:effectLst/>
                    <a:uFillTx/>
                    <a:cs typeface="+mj-lt"/>
                  </a:rPr>
                  <a:t>Multiplicity dependence of </a:t>
                </a:r>
                <a14:m>
                  <m:oMath xmlns:m="http://schemas.openxmlformats.org/officeDocument/2006/math">
                    <m:sSub>
                      <m:sSubPr>
                        <m:ctrlPr>
                          <a:rPr lang="en-US" altLang="zh-CN" sz="3600"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sz="36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sz="36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r>
                          <a:rPr lang="en-US" altLang="zh-CN" sz="36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r>
                          <a:rPr lang="en-US" altLang="zh-CN" sz="36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2</m:t>
                        </m:r>
                        <m:r>
                          <m:rPr>
                            <m:sty m:val="p"/>
                          </m:rPr>
                          <a:rPr lang="en-US" altLang="zh-CN" sz="3600" dirty="0">
                            <a:solidFill>
                              <a:schemeClr val="tx1">
                                <a:lumMod val="85000"/>
                                <a:lumOff val="15000"/>
                              </a:schemeClr>
                            </a:solidFill>
                            <a:effectLst/>
                            <a:uFillTx/>
                            <a:latin typeface="DejaVu Math TeX Gyre" panose="02000503000000000000" charset="0"/>
                            <a:cs typeface="DejaVu Math TeX Gyre" panose="02000503000000000000" charset="0"/>
                          </a:rPr>
                          <m:t>S</m:t>
                        </m:r>
                        <m:r>
                          <a:rPr lang="en-US" altLang="zh-CN" sz="36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ub>
                    </m:sSub>
                    <m:r>
                      <a:rPr lang="en-US" altLang="zh-CN" sz="36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Sub>
                      <m:sSubPr>
                        <m:ctrlPr>
                          <a:rPr lang="en-US" altLang="zh-CN" sz="3600"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sz="36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sz="3600" dirty="0">
                            <a:solidFill>
                              <a:schemeClr val="tx1">
                                <a:lumMod val="85000"/>
                                <a:lumOff val="15000"/>
                              </a:schemeClr>
                            </a:solidFill>
                            <a:effectLst/>
                            <a:uFillTx/>
                            <a:latin typeface="DejaVu Math TeX Gyre" panose="02000503000000000000" charset="0"/>
                            <a:cs typeface="DejaVu Math TeX Gyre" panose="02000503000000000000" charset="0"/>
                          </a:rPr>
                          <m:t>𝐽</m:t>
                        </m:r>
                        <m:r>
                          <a:rPr lang="en-US" altLang="zh-CN" sz="3600" dirty="0">
                            <a:solidFill>
                              <a:schemeClr val="tx1">
                                <a:lumMod val="85000"/>
                                <a:lumOff val="15000"/>
                              </a:schemeClr>
                            </a:solidFill>
                            <a:effectLst/>
                            <a:uFillTx/>
                            <a:latin typeface="DejaVu Math TeX Gyre" panose="02000503000000000000" charset="0"/>
                            <a:cs typeface="DejaVu Math TeX Gyre" panose="02000503000000000000" charset="0"/>
                          </a:rPr>
                          <m:t>/</m:t>
                        </m:r>
                        <m:r>
                          <a:rPr lang="en-US" altLang="zh-CN" sz="36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sub>
                    </m:sSub>
                  </m:oMath>
                </a14:m>
                <a:r>
                  <a:rPr lang="en-US" altLang="zh-CN" sz="3600" dirty="0">
                    <a:solidFill>
                      <a:schemeClr val="tx1">
                        <a:lumMod val="85000"/>
                        <a:lumOff val="15000"/>
                      </a:schemeClr>
                    </a:solidFill>
                    <a:effectLst/>
                    <a:uFillTx/>
                    <a:cs typeface="+mj-lt"/>
                  </a:rPr>
                  <a:t> in </a:t>
                </a:r>
                <a:r>
                  <a:rPr lang="en-US" altLang="zh-CN" sz="3600" i="1" dirty="0">
                    <a:solidFill>
                      <a:schemeClr val="tx1">
                        <a:lumMod val="85000"/>
                        <a:lumOff val="15000"/>
                      </a:schemeClr>
                    </a:solidFill>
                    <a:effectLst/>
                    <a:uFillTx/>
                    <a:cs typeface="+mj-lt"/>
                  </a:rPr>
                  <a:t>pp </a:t>
                </a:r>
                <a:r>
                  <a:rPr lang="en-US" altLang="zh-CN" sz="3600" dirty="0">
                    <a:solidFill>
                      <a:schemeClr val="tx1">
                        <a:lumMod val="85000"/>
                        <a:lumOff val="15000"/>
                      </a:schemeClr>
                    </a:solidFill>
                    <a:effectLst/>
                    <a:uFillTx/>
                    <a:cs typeface="+mj-lt"/>
                  </a:rPr>
                  <a:t>collisions at </a:t>
                </a:r>
                <a14:m>
                  <m:oMath xmlns:m="http://schemas.openxmlformats.org/officeDocument/2006/math">
                    <m:rad>
                      <m:radPr>
                        <m:degHide m:val="on"/>
                        <m:ctrlPr>
                          <a:rPr lang="en-US" altLang="zh-CN" sz="3600" i="1" dirty="0">
                            <a:solidFill>
                              <a:schemeClr val="tx1">
                                <a:lumMod val="85000"/>
                                <a:lumOff val="15000"/>
                              </a:schemeClr>
                            </a:solidFill>
                            <a:effectLst/>
                            <a:uFillTx/>
                            <a:latin typeface="DejaVu Math TeX Gyre" panose="02000503000000000000" charset="0"/>
                            <a:cs typeface="DejaVu Math TeX Gyre" panose="02000503000000000000" charset="0"/>
                          </a:rPr>
                        </m:ctrlPr>
                      </m:radPr>
                      <m:deg/>
                      <m:e>
                        <m:r>
                          <a:rPr lang="en-US" altLang="zh-CN" sz="3600" i="1" dirty="0">
                            <a:solidFill>
                              <a:schemeClr val="tx1">
                                <a:lumMod val="85000"/>
                                <a:lumOff val="15000"/>
                              </a:schemeClr>
                            </a:solidFill>
                            <a:effectLst/>
                            <a:uFillTx/>
                            <a:latin typeface="DejaVu Math TeX Gyre" panose="02000503000000000000" charset="0"/>
                            <a:cs typeface="DejaVu Math TeX Gyre" panose="02000503000000000000" charset="0"/>
                          </a:rPr>
                          <m:t>𝑠</m:t>
                        </m:r>
                      </m:e>
                    </m:rad>
                  </m:oMath>
                </a14:m>
                <a:r>
                  <a:rPr lang="en-US" altLang="zh-CN" sz="3600" dirty="0">
                    <a:solidFill>
                      <a:schemeClr val="tx1">
                        <a:lumMod val="85000"/>
                        <a:lumOff val="15000"/>
                      </a:schemeClr>
                    </a:solidFill>
                    <a:effectLst/>
                    <a:uFillTx/>
                    <a:cs typeface="+mj-lt"/>
                  </a:rPr>
                  <a:t> </a:t>
                </a:r>
                <a:r>
                  <a:rPr lang="en-US" altLang="zh-CN" sz="3600" dirty="0">
                    <a:solidFill>
                      <a:schemeClr val="tx1">
                        <a:lumMod val="85000"/>
                        <a:lumOff val="15000"/>
                      </a:schemeClr>
                    </a:solidFill>
                    <a:effectLst/>
                    <a:uFillTx/>
                    <a:cs typeface="+mj-lt"/>
                  </a:rPr>
                  <a:t>= 13TeV</a:t>
                </a:r>
                <a:endParaRPr lang="en-US" altLang="zh-CN" sz="3600" dirty="0">
                  <a:solidFill>
                    <a:schemeClr val="tx1">
                      <a:lumMod val="85000"/>
                      <a:lumOff val="15000"/>
                    </a:schemeClr>
                  </a:solidFill>
                  <a:effectLst/>
                  <a:uFillTx/>
                  <a:cs typeface="+mj-lt"/>
                </a:endParaRPr>
              </a:p>
            </p:txBody>
          </p:sp>
        </mc:Choice>
        <mc:Fallback>
          <p:sp>
            <p:nvSpPr>
              <p:cNvPr id="2" name="标题 1"/>
              <p:cNvSpPr>
                <a:spLocks noRot="1" noChangeAspect="1" noMove="1" noResize="1" noEditPoints="1" noAdjustHandles="1" noChangeArrowheads="1" noChangeShapeType="1" noTextEdit="1"/>
              </p:cNvSpPr>
              <p:nvPr>
                <p:ph type="ctrTitle"/>
              </p:nvPr>
            </p:nvSpPr>
            <p:spPr>
              <a:xfrm>
                <a:off x="1524000" y="1127382"/>
                <a:ext cx="9144000" cy="2187001"/>
              </a:xfrm>
              <a:blipFill rotWithShape="1">
                <a:blip r:embed="rId1"/>
                <a:stretch>
                  <a:fillRect t="-12" b="15"/>
                </a:stretch>
              </a:blipFill>
            </p:spPr>
            <p:txBody>
              <a:bodyPr/>
              <a:lstStyle/>
              <a:p>
                <a:r>
                  <a:rPr lang="zh-CN" altLang="en-US">
                    <a:noFill/>
                  </a:rPr>
                  <a:t> </a:t>
                </a:r>
              </a:p>
            </p:txBody>
          </p:sp>
        </mc:Fallback>
      </mc:AlternateContent>
      <p:sp>
        <p:nvSpPr>
          <p:cNvPr id="5" name="副标题 4"/>
          <p:cNvSpPr>
            <a:spLocks noGrp="1"/>
          </p:cNvSpPr>
          <p:nvPr>
            <p:ph type="subTitle" idx="1"/>
          </p:nvPr>
        </p:nvSpPr>
        <p:spPr>
          <a:xfrm>
            <a:off x="1524000" y="4027488"/>
            <a:ext cx="9144000" cy="1655762"/>
          </a:xfrm>
        </p:spPr>
        <p:txBody>
          <a:bodyPr>
            <a:normAutofit/>
          </a:bodyPr>
          <a:lstStyle/>
          <a:p>
            <a:r>
              <a:rPr lang="en-US" altLang="zh-CN" sz="2000" dirty="0">
                <a:latin typeface="+mn-lt"/>
              </a:rPr>
              <a:t>Speaker: Youen Kang</a:t>
            </a:r>
            <a:endParaRPr lang="en-US" altLang="zh-CN" sz="2000" dirty="0">
              <a:latin typeface="+mn-lt"/>
            </a:endParaRPr>
          </a:p>
          <a:p>
            <a:r>
              <a:rPr lang="en-US" altLang="zh-CN" sz="2000" dirty="0">
                <a:latin typeface="+mn-lt"/>
              </a:rPr>
              <a:t>Instructor: Xianglei Zhu</a:t>
            </a:r>
            <a:endParaRPr lang="en-US" altLang="zh-CN" sz="2000" dirty="0">
              <a:latin typeface="+mn-lt"/>
            </a:endParaRPr>
          </a:p>
          <a:p>
            <a:r>
              <a:rPr lang="en-US" altLang="zh-CN" sz="2000" dirty="0">
                <a:latin typeface="+mn-lt"/>
              </a:rPr>
              <a:t> Institute: Tsinghua University</a:t>
            </a:r>
            <a:endParaRPr lang="en-US" altLang="zh-CN" sz="2000" dirty="0">
              <a:latin typeface="+mn-lt"/>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Data set</a:t>
            </a:r>
            <a:endParaRPr lang="en-US" altLang="zh-CN"/>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47700" y="1584325"/>
                <a:ext cx="5672455" cy="2726690"/>
              </a:xfrm>
            </p:spPr>
            <p:txBody>
              <a:bodyPr/>
              <a:p>
                <a:r>
                  <a:rPr lang="en-US" altLang="zh-CN" sz="2000" b="1"/>
                  <a:t>Data</a:t>
                </a:r>
                <a:r>
                  <a:rPr lang="en-US" altLang="zh-CN" sz="2000"/>
                  <a:t>:</a:t>
                </a:r>
                <a:endParaRPr lang="en-US" altLang="zh-CN" sz="2000"/>
              </a:p>
              <a:p>
                <a:pPr lvl="1"/>
                <a:r>
                  <a:rPr lang="en-US" altLang="zh-CN" sz="1710" b="1"/>
                  <a:t>Data taking period:</a:t>
                </a:r>
                <a:r>
                  <a:rPr lang="en-US" altLang="zh-CN" sz="1710"/>
                  <a:t>  2016</a:t>
                </a:r>
                <a:endParaRPr lang="en-US" altLang="zh-CN" sz="1710"/>
              </a:p>
              <a:p>
                <a:pPr lvl="1"/>
                <a:r>
                  <a:rPr lang="en-US" altLang="zh-CN" sz="1710" b="1"/>
                  <a:t>Collision type: </a:t>
                </a:r>
                <a:r>
                  <a:rPr lang="en-US" altLang="zh-CN" sz="1710"/>
                  <a:t> pp collision</a:t>
                </a:r>
                <a:endParaRPr lang="en-US" altLang="zh-CN" sz="1710"/>
              </a:p>
              <a:p>
                <a:pPr lvl="1"/>
                <a:r>
                  <a:rPr lang="en-US" altLang="zh-CN" sz="1710" b="1"/>
                  <a:t>Integrated Lyminosity:</a:t>
                </a:r>
                <a:r>
                  <a:rPr lang="en-US" altLang="zh-CN" sz="1710"/>
                  <a:t>  </a:t>
                </a:r>
                <a14:m>
                  <m:oMath xmlns:m="http://schemas.openxmlformats.org/officeDocument/2006/math">
                    <m:r>
                      <a:rPr lang="en-US" altLang="zh-CN" sz="1710">
                        <a:latin typeface="DejaVu Math TeX Gyre" panose="02000503000000000000" charset="0"/>
                        <a:cs typeface="DejaVu Math TeX Gyre" panose="02000503000000000000" charset="0"/>
                      </a:rPr>
                      <m:t>658</m:t>
                    </m:r>
                    <m:r>
                      <a:rPr lang="en-US" altLang="zh-CN" sz="1710">
                        <a:latin typeface="DejaVu Math TeX Gyre" panose="02000503000000000000" charset="0"/>
                        <a:cs typeface="DejaVu Math TeX Gyre" panose="02000503000000000000" charset="0"/>
                      </a:rPr>
                      <m:t>±</m:t>
                    </m:r>
                    <m:r>
                      <a:rPr lang="en-US" altLang="zh-CN" sz="1710">
                        <a:latin typeface="DejaVu Math TeX Gyre" panose="02000503000000000000" charset="0"/>
                        <a:cs typeface="DejaVu Math TeX Gyre" panose="02000503000000000000" charset="0"/>
                      </a:rPr>
                      <m:t>13</m:t>
                    </m:r>
                    <m:sSup>
                      <m:sSupPr>
                        <m:ctrlPr>
                          <a:rPr lang="en-US" altLang="zh-CN" sz="1710">
                            <a:latin typeface="DejaVu Math TeX Gyre" panose="02000503000000000000" charset="0"/>
                            <a:cs typeface="DejaVu Math TeX Gyre" panose="02000503000000000000" charset="0"/>
                          </a:rPr>
                        </m:ctrlPr>
                      </m:sSupPr>
                      <m:e>
                        <m:r>
                          <m:rPr>
                            <m:sty m:val="p"/>
                          </m:rPr>
                          <a:rPr lang="en-US" altLang="zh-CN" sz="1710">
                            <a:latin typeface="DejaVu Math TeX Gyre" panose="02000503000000000000" charset="0"/>
                            <a:cs typeface="DejaVu Math TeX Gyre" panose="02000503000000000000" charset="0"/>
                          </a:rPr>
                          <m:t>pb</m:t>
                        </m:r>
                      </m:e>
                      <m:sup>
                        <m:r>
                          <a:rPr lang="en-US" altLang="zh-CN" sz="1710">
                            <a:latin typeface="DejaVu Math TeX Gyre" panose="02000503000000000000" charset="0"/>
                            <a:cs typeface="DejaVu Math TeX Gyre" panose="02000503000000000000" charset="0"/>
                          </a:rPr>
                          <m:t>−</m:t>
                        </m:r>
                        <m:r>
                          <a:rPr lang="en-US" altLang="zh-CN" sz="1710">
                            <a:latin typeface="DejaVu Math TeX Gyre" panose="02000503000000000000" charset="0"/>
                            <a:cs typeface="DejaVu Math TeX Gyre" panose="02000503000000000000" charset="0"/>
                          </a:rPr>
                          <m:t>1</m:t>
                        </m:r>
                      </m:sup>
                    </m:sSup>
                  </m:oMath>
                </a14:m>
                <a:endParaRPr lang="en-US" altLang="zh-CN" sz="1710">
                  <a:latin typeface="DejaVu Math TeX Gyre" panose="02000503000000000000" charset="0"/>
                  <a:cs typeface="DejaVu Math TeX Gyre" panose="02000503000000000000" charset="0"/>
                </a:endParaRPr>
              </a:p>
              <a:p>
                <a:pPr lvl="1"/>
                <a:r>
                  <a:rPr lang="en-US" altLang="zh-CN" sz="1710" b="1"/>
                  <a:t>TCK:</a:t>
                </a:r>
                <a:r>
                  <a:rPr lang="en-US" altLang="zh-CN" sz="1710"/>
                  <a:t>  0x1138160F and 0x11381612</a:t>
                </a:r>
                <a:endParaRPr lang="en-US" altLang="zh-CN" sz="1710"/>
              </a:p>
              <a:p>
                <a:pPr lvl="1"/>
                <a:r>
                  <a:rPr lang="en-US" altLang="zh-CN" sz="1710" b="1"/>
                  <a:t>TriggerLine:</a:t>
                </a:r>
                <a:r>
                  <a:rPr lang="en-US" altLang="zh-CN" sz="1710"/>
                  <a:t> </a:t>
                </a:r>
                <a:endParaRPr lang="en-US" altLang="zh-CN" sz="1710"/>
              </a:p>
              <a:p>
                <a:pPr lvl="2"/>
                <a:r>
                  <a:rPr lang="en-US" altLang="zh-CN" sz="1425"/>
                  <a:t>L0:  L0DiMuon</a:t>
                </a:r>
                <a:endParaRPr lang="en-US" altLang="zh-CN" sz="1425"/>
              </a:p>
              <a:p>
                <a:pPr lvl="2"/>
                <a:r>
                  <a:rPr lang="en-US" altLang="zh-CN" sz="1425"/>
                  <a:t>Hlt1: Hlt1DiMounHighMass</a:t>
                </a:r>
                <a:endParaRPr lang="en-US" altLang="zh-CN" sz="1425"/>
              </a:p>
              <a:p>
                <a:pPr lvl="2"/>
                <a:r>
                  <a:rPr lang="en-US" altLang="zh-CN" sz="1425"/>
                  <a:t>Hlt2: Hlt2DiMuonJPsiTurbo &amp; Hlt2DiMuonPsi2STurbo</a:t>
                </a:r>
                <a:endParaRPr lang="en-US" altLang="zh-CN" sz="1710"/>
              </a:p>
            </p:txBody>
          </p:sp>
        </mc:Choice>
        <mc:Fallback>
          <p:sp>
            <p:nvSpPr>
              <p:cNvPr id="3" name="内容占位符 2"/>
              <p:cNvSpPr>
                <a:spLocks noRot="1" noChangeAspect="1" noMove="1" noResize="1" noEditPoints="1" noAdjustHandles="1" noChangeArrowheads="1" noChangeShapeType="1" noTextEdit="1"/>
              </p:cNvSpPr>
              <p:nvPr>
                <p:ph idx="1"/>
              </p:nvPr>
            </p:nvSpPr>
            <p:spPr>
              <a:xfrm>
                <a:off x="647700" y="1584325"/>
                <a:ext cx="5672455" cy="2726690"/>
              </a:xfrm>
              <a:blipFill rotWithShape="1">
                <a:blip r:embed="rId1"/>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6320155" y="1962150"/>
            <a:ext cx="5130165" cy="2726690"/>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647700" y="4321175"/>
                <a:ext cx="5124450" cy="1353185"/>
              </a:xfrm>
              <a:prstGeom prst="rect">
                <a:avLst/>
              </a:prstGeom>
              <a:noFill/>
            </p:spPr>
            <p:txBody>
              <a:bodyPr wrap="square" rtlCol="0" anchor="t">
                <a:spAutoFit/>
              </a:bodyPr>
              <a:p>
                <a:pPr marL="285750" indent="-285750">
                  <a:buFont typeface="Arial" panose="020B0604020202090204" pitchFamily="34" charset="0"/>
                  <a:buChar char="•"/>
                </a:pPr>
                <a:r>
                  <a:rPr lang="en-US" altLang="zh-CN" b="1">
                    <a:sym typeface="+mn-ea"/>
                  </a:rPr>
                  <a:t>MC:</a:t>
                </a:r>
                <a:endParaRPr lang="en-US" altLang="zh-CN" b="1">
                  <a:sym typeface="+mn-ea"/>
                </a:endParaRPr>
              </a:p>
              <a:p>
                <a:pPr marL="742950" lvl="1" indent="-285750">
                  <a:buFont typeface="Arial" panose="020B0604020202090204" pitchFamily="34" charset="0"/>
                  <a:buChar char="•"/>
                </a:pPr>
                <a:r>
                  <a:rPr lang="en-US" altLang="zh-CN" sz="1600" b="1">
                    <a:sym typeface="+mn-ea"/>
                  </a:rPr>
                  <a:t>EventType:  </a:t>
                </a:r>
                <a:r>
                  <a:rPr lang="en-US" altLang="zh-CN" sz="1600">
                    <a:sym typeface="+mn-ea"/>
                  </a:rPr>
                  <a:t>24142001(</a:t>
                </a:r>
                <a14:m>
                  <m:oMath xmlns:m="http://schemas.openxmlformats.org/officeDocument/2006/math">
                    <m:r>
                      <m:rPr>
                        <m:sty m:val="p"/>
                      </m:rPr>
                      <a:rPr lang="en-US" altLang="zh-CN" sz="1600">
                        <a:latin typeface="DejaVu Math TeX Gyre" panose="02000503000000000000" charset="0"/>
                        <a:cs typeface="DejaVu Math TeX Gyre" panose="02000503000000000000" charset="0"/>
                      </a:rPr>
                      <m:t>J</m:t>
                    </m:r>
                    <m:r>
                      <a:rPr lang="en-US" altLang="zh-CN" sz="1600">
                        <a:latin typeface="DejaVu Math TeX Gyre" panose="02000503000000000000" charset="0"/>
                        <a:cs typeface="DejaVu Math TeX Gyre" panose="02000503000000000000" charset="0"/>
                      </a:rPr>
                      <m:t>/</m:t>
                    </m:r>
                    <m:r>
                      <a:rPr lang="en-US" altLang="zh-CN" sz="1600">
                        <a:latin typeface="DejaVu Math TeX Gyre" panose="02000503000000000000" charset="0"/>
                        <a:cs typeface="DejaVu Math TeX Gyre" panose="02000503000000000000" charset="0"/>
                      </a:rPr>
                      <m:t>𝜓</m:t>
                    </m:r>
                  </m:oMath>
                </a14:m>
                <a:r>
                  <a:rPr lang="en-US" altLang="zh-CN" sz="1600">
                    <a:sym typeface="+mn-ea"/>
                  </a:rPr>
                  <a:t>)  28142001(</a:t>
                </a:r>
                <a14:m>
                  <m:oMath xmlns:m="http://schemas.openxmlformats.org/officeDocument/2006/math">
                    <m:r>
                      <a:rPr lang="en-US" altLang="zh-CN" sz="1600">
                        <a:latin typeface="DejaVu Math TeX Gyre" panose="02000503000000000000" charset="0"/>
                        <a:cs typeface="DejaVu Math TeX Gyre" panose="02000503000000000000" charset="0"/>
                      </a:rPr>
                      <m:t>𝜓</m:t>
                    </m:r>
                  </m:oMath>
                </a14:m>
                <a:r>
                  <a:rPr lang="en-US" altLang="zh-CN" sz="1600">
                    <a:sym typeface="+mn-ea"/>
                  </a:rPr>
                  <a:t>(2S))</a:t>
                </a:r>
                <a:endParaRPr lang="en-US" altLang="zh-CN" sz="1600">
                  <a:sym typeface="+mn-ea"/>
                </a:endParaRPr>
              </a:p>
              <a:p>
                <a:pPr marL="742950" lvl="1" indent="-285750">
                  <a:buFont typeface="Arial" panose="020B0604020202090204" pitchFamily="34" charset="0"/>
                  <a:buChar char="•"/>
                </a:pPr>
                <a:r>
                  <a:rPr lang="en-US" altLang="zh-CN" sz="1600" b="1">
                    <a:sym typeface="+mn-ea"/>
                  </a:rPr>
                  <a:t>Sample size:</a:t>
                </a:r>
                <a:r>
                  <a:rPr lang="en-US" altLang="zh-CN" sz="1600">
                    <a:sym typeface="+mn-ea"/>
                  </a:rPr>
                  <a:t>  20M (</a:t>
                </a:r>
                <a14:m>
                  <m:oMath xmlns:m="http://schemas.openxmlformats.org/officeDocument/2006/math">
                    <m:r>
                      <m:rPr>
                        <m:sty m:val="p"/>
                      </m:rPr>
                      <a:rPr lang="en-US" altLang="zh-CN" sz="1600">
                        <a:latin typeface="DejaVu Math TeX Gyre" panose="02000503000000000000" charset="0"/>
                        <a:cs typeface="DejaVu Math TeX Gyre" panose="02000503000000000000" charset="0"/>
                      </a:rPr>
                      <m:t>J</m:t>
                    </m:r>
                    <m:r>
                      <a:rPr lang="en-US" altLang="zh-CN" sz="1600">
                        <a:latin typeface="DejaVu Math TeX Gyre" panose="02000503000000000000" charset="0"/>
                        <a:cs typeface="DejaVu Math TeX Gyre" panose="02000503000000000000" charset="0"/>
                      </a:rPr>
                      <m:t>/</m:t>
                    </m:r>
                    <m:r>
                      <a:rPr lang="en-US" altLang="zh-CN" sz="1600">
                        <a:latin typeface="DejaVu Math TeX Gyre" panose="02000503000000000000" charset="0"/>
                        <a:cs typeface="DejaVu Math TeX Gyre" panose="02000503000000000000" charset="0"/>
                      </a:rPr>
                      <m:t>𝜓</m:t>
                    </m:r>
                  </m:oMath>
                </a14:m>
                <a:r>
                  <a:rPr lang="en-US" altLang="zh-CN" sz="1600">
                    <a:sym typeface="+mn-ea"/>
                  </a:rPr>
                  <a:t>)   10M (</a:t>
                </a:r>
                <a14:m>
                  <m:oMath xmlns:m="http://schemas.openxmlformats.org/officeDocument/2006/math">
                    <m:r>
                      <a:rPr lang="en-US" altLang="zh-CN" sz="1600">
                        <a:latin typeface="DejaVu Math TeX Gyre" panose="02000503000000000000" charset="0"/>
                        <a:cs typeface="DejaVu Math TeX Gyre" panose="02000503000000000000" charset="0"/>
                      </a:rPr>
                      <m:t>𝜓</m:t>
                    </m:r>
                    <m:r>
                      <a:rPr lang="en-US" altLang="zh-CN" sz="1600">
                        <a:latin typeface="DejaVu Math TeX Gyre" panose="02000503000000000000" charset="0"/>
                        <a:cs typeface="DejaVu Math TeX Gyre" panose="02000503000000000000" charset="0"/>
                      </a:rPr>
                      <m:t>(</m:t>
                    </m:r>
                    <m:r>
                      <a:rPr lang="en-US" altLang="zh-CN" sz="1600">
                        <a:latin typeface="DejaVu Math TeX Gyre" panose="02000503000000000000" charset="0"/>
                        <a:cs typeface="DejaVu Math TeX Gyre" panose="02000503000000000000" charset="0"/>
                      </a:rPr>
                      <m:t>2</m:t>
                    </m:r>
                    <m:r>
                      <m:rPr>
                        <m:sty m:val="p"/>
                      </m:rPr>
                      <a:rPr lang="en-US" altLang="zh-CN" sz="1600">
                        <a:latin typeface="DejaVu Math TeX Gyre" panose="02000503000000000000" charset="0"/>
                        <a:cs typeface="DejaVu Math TeX Gyre" panose="02000503000000000000" charset="0"/>
                      </a:rPr>
                      <m:t>S</m:t>
                    </m:r>
                    <m:r>
                      <a:rPr lang="en-US" altLang="zh-CN" sz="1600">
                        <a:latin typeface="DejaVu Math TeX Gyre" panose="02000503000000000000" charset="0"/>
                        <a:cs typeface="DejaVu Math TeX Gyre" panose="02000503000000000000" charset="0"/>
                      </a:rPr>
                      <m:t>)</m:t>
                    </m:r>
                  </m:oMath>
                </a14:m>
                <a:r>
                  <a:rPr lang="en-US" altLang="zh-CN" sz="1600">
                    <a:sym typeface="+mn-ea"/>
                  </a:rPr>
                  <a:t>)</a:t>
                </a:r>
                <a:endParaRPr lang="en-US" altLang="zh-CN" sz="1600">
                  <a:sym typeface="+mn-ea"/>
                </a:endParaRPr>
              </a:p>
              <a:p>
                <a:pPr marL="742950" lvl="1" indent="-285750">
                  <a:buFont typeface="Arial" panose="020B0604020202090204" pitchFamily="34" charset="0"/>
                  <a:buChar char="•"/>
                </a:pPr>
                <a:r>
                  <a:rPr lang="en-US" altLang="zh-CN" sz="1600" b="1">
                    <a:sym typeface="+mn-ea"/>
                  </a:rPr>
                  <a:t>Generator:  </a:t>
                </a:r>
                <a:r>
                  <a:rPr lang="en-US" altLang="zh-CN" sz="1600">
                    <a:sym typeface="+mn-ea"/>
                  </a:rPr>
                  <a:t>Pythia 8</a:t>
                </a:r>
                <a:endParaRPr lang="en-US" altLang="zh-CN" sz="1600">
                  <a:sym typeface="+mn-ea"/>
                </a:endParaRPr>
              </a:p>
              <a:p>
                <a:pPr marL="742950" lvl="1" indent="-285750">
                  <a:buFont typeface="Arial" panose="020B0604020202090204" pitchFamily="34" charset="0"/>
                  <a:buChar char="•"/>
                </a:pPr>
                <a:r>
                  <a:rPr lang="en-US" altLang="zh-CN" sz="1600" b="1">
                    <a:sym typeface="+mn-ea"/>
                  </a:rPr>
                  <a:t>Sim. Version:</a:t>
                </a:r>
                <a:r>
                  <a:rPr lang="en-US" altLang="zh-CN" sz="1600">
                    <a:sym typeface="+mn-ea"/>
                  </a:rPr>
                  <a:t>  Sim09i</a:t>
                </a:r>
                <a:endParaRPr lang="en-US" altLang="zh-CN" sz="1600">
                  <a:sym typeface="+mn-ea"/>
                </a:endParaRPr>
              </a:p>
            </p:txBody>
          </p:sp>
        </mc:Choice>
        <mc:Fallback>
          <p:sp>
            <p:nvSpPr>
              <p:cNvPr id="6" name="文本框 5"/>
              <p:cNvSpPr txBox="1">
                <a:spLocks noRot="1" noChangeAspect="1" noMove="1" noResize="1" noEditPoints="1" noAdjustHandles="1" noChangeArrowheads="1" noChangeShapeType="1" noTextEdit="1"/>
              </p:cNvSpPr>
              <p:nvPr/>
            </p:nvSpPr>
            <p:spPr>
              <a:xfrm>
                <a:off x="647700" y="4321175"/>
                <a:ext cx="5124450" cy="135318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6320155" y="4759325"/>
                <a:ext cx="4415790" cy="891540"/>
              </a:xfrm>
              <a:prstGeom prst="rect">
                <a:avLst/>
              </a:prstGeom>
              <a:noFill/>
            </p:spPr>
            <p:txBody>
              <a:bodyPr wrap="square" rtlCol="0" anchor="t">
                <a:spAutoFit/>
              </a:bodyPr>
              <a:p>
                <a:pPr marL="285750" indent="-285750">
                  <a:buFont typeface="Arial" panose="020B0604020202090204" pitchFamily="34" charset="0"/>
                  <a:buChar char="•"/>
                </a:pPr>
                <a:r>
                  <a:rPr lang="en-US" altLang="zh-CN" b="1"/>
                  <a:t>Decay Channel:</a:t>
                </a:r>
                <a:endParaRPr lang="en-US" altLang="zh-CN" b="1"/>
              </a:p>
              <a:p>
                <a:pPr marL="742950" lvl="1" indent="-285750">
                  <a:buFont typeface="Arial" panose="020B0604020202090204" pitchFamily="34" charset="0"/>
                  <a:buChar char="•"/>
                </a:pPr>
                <a14:m>
                  <m:oMath xmlns:m="http://schemas.openxmlformats.org/officeDocument/2006/math">
                    <m:r>
                      <m:rPr>
                        <m:sty m:val="p"/>
                      </m:rPr>
                      <a:rPr lang="en-US" altLang="zh-CN" sz="1600">
                        <a:latin typeface="DejaVu Math TeX Gyre" panose="02000503000000000000" charset="0"/>
                        <a:cs typeface="DejaVu Math TeX Gyre" panose="02000503000000000000" charset="0"/>
                      </a:rPr>
                      <m:t>J</m:t>
                    </m:r>
                    <m:r>
                      <a:rPr lang="en-US" altLang="zh-CN" sz="1600">
                        <a:latin typeface="DejaVu Math TeX Gyre" panose="02000503000000000000" charset="0"/>
                        <a:cs typeface="DejaVu Math TeX Gyre" panose="02000503000000000000" charset="0"/>
                      </a:rPr>
                      <m:t>/</m:t>
                    </m:r>
                    <m:r>
                      <a:rPr lang="en-US" altLang="zh-CN" sz="1600">
                        <a:latin typeface="DejaVu Math TeX Gyre" panose="02000503000000000000" charset="0"/>
                        <a:cs typeface="DejaVu Math TeX Gyre" panose="02000503000000000000" charset="0"/>
                      </a:rPr>
                      <m:t>𝜓</m:t>
                    </m:r>
                    <m:r>
                      <a:rPr lang="en-US" altLang="zh-CN" sz="1600">
                        <a:latin typeface="DejaVu Math TeX Gyre" panose="02000503000000000000" charset="0"/>
                        <a:cs typeface="DejaVu Math TeX Gyre" panose="02000503000000000000" charset="0"/>
                      </a:rPr>
                      <m:t>→</m:t>
                    </m:r>
                    <m:sSup>
                      <m:sSupPr>
                        <m:ctrlPr>
                          <a:rPr lang="en-US" altLang="zh-CN" sz="1600">
                            <a:latin typeface="DejaVu Math TeX Gyre" panose="02000503000000000000" charset="0"/>
                            <a:cs typeface="DejaVu Math TeX Gyre" panose="02000503000000000000" charset="0"/>
                          </a:rPr>
                        </m:ctrlPr>
                      </m:sSupPr>
                      <m:e>
                        <m:r>
                          <a:rPr lang="en-US" altLang="zh-CN" sz="1600">
                            <a:latin typeface="DejaVu Math TeX Gyre" panose="02000503000000000000" charset="0"/>
                            <a:cs typeface="DejaVu Math TeX Gyre" panose="02000503000000000000" charset="0"/>
                          </a:rPr>
                          <m:t>𝜇</m:t>
                        </m:r>
                      </m:e>
                      <m:sup>
                        <m:r>
                          <a:rPr lang="en-US" altLang="zh-CN" sz="1600">
                            <a:latin typeface="DejaVu Math TeX Gyre" panose="02000503000000000000" charset="0"/>
                            <a:cs typeface="DejaVu Math TeX Gyre" panose="02000503000000000000" charset="0"/>
                          </a:rPr>
                          <m:t>+</m:t>
                        </m:r>
                      </m:sup>
                    </m:sSup>
                    <m:r>
                      <a:rPr lang="en-US" altLang="zh-CN" sz="1600">
                        <a:latin typeface="DejaVu Math TeX Gyre" panose="02000503000000000000" charset="0"/>
                        <a:cs typeface="DejaVu Math TeX Gyre" panose="02000503000000000000" charset="0"/>
                      </a:rPr>
                      <m:t>+</m:t>
                    </m:r>
                    <m:sSup>
                      <m:sSupPr>
                        <m:ctrlPr>
                          <a:rPr lang="en-US" altLang="zh-CN" sz="1600">
                            <a:latin typeface="DejaVu Math TeX Gyre" panose="02000503000000000000" charset="0"/>
                            <a:cs typeface="DejaVu Math TeX Gyre" panose="02000503000000000000" charset="0"/>
                          </a:rPr>
                        </m:ctrlPr>
                      </m:sSupPr>
                      <m:e>
                        <m:r>
                          <a:rPr lang="en-US" altLang="zh-CN" sz="1600">
                            <a:latin typeface="DejaVu Math TeX Gyre" panose="02000503000000000000" charset="0"/>
                            <a:cs typeface="DejaVu Math TeX Gyre" panose="02000503000000000000" charset="0"/>
                          </a:rPr>
                          <m:t>𝜇</m:t>
                        </m:r>
                      </m:e>
                      <m:sup>
                        <m:r>
                          <a:rPr lang="en-US" altLang="zh-CN" sz="1600">
                            <a:latin typeface="DejaVu Math TeX Gyre" panose="02000503000000000000" charset="0"/>
                            <a:cs typeface="DejaVu Math TeX Gyre" panose="02000503000000000000" charset="0"/>
                          </a:rPr>
                          <m:t>−</m:t>
                        </m:r>
                      </m:sup>
                    </m:sSup>
                  </m:oMath>
                </a14:m>
                <a:endParaRPr lang="en-US" altLang="zh-CN" sz="1600">
                  <a:latin typeface="DejaVu Math TeX Gyre" panose="02000503000000000000" charset="0"/>
                  <a:cs typeface="DejaVu Math TeX Gyre" panose="02000503000000000000" charset="0"/>
                </a:endParaRPr>
              </a:p>
              <a:p>
                <a:pPr marL="742950" lvl="1" indent="-285750">
                  <a:buFont typeface="Arial" panose="020B0604020202090204" pitchFamily="34" charset="0"/>
                  <a:buChar char="•"/>
                </a:pPr>
                <a14:m>
                  <m:oMath xmlns:m="http://schemas.openxmlformats.org/officeDocument/2006/math">
                    <m:r>
                      <a:rPr lang="en-US" altLang="zh-CN" sz="1600">
                        <a:latin typeface="DejaVu Math TeX Gyre" panose="02000503000000000000" charset="0"/>
                        <a:cs typeface="DejaVu Math TeX Gyre" panose="02000503000000000000" charset="0"/>
                      </a:rPr>
                      <m:t>𝜓</m:t>
                    </m:r>
                    <m:r>
                      <a:rPr lang="en-US" altLang="zh-CN" sz="1600">
                        <a:latin typeface="DejaVu Math TeX Gyre" panose="02000503000000000000" charset="0"/>
                        <a:cs typeface="DejaVu Math TeX Gyre" panose="02000503000000000000" charset="0"/>
                      </a:rPr>
                      <m:t>(</m:t>
                    </m:r>
                    <m:r>
                      <a:rPr lang="en-US" altLang="zh-CN" sz="1600">
                        <a:latin typeface="DejaVu Math TeX Gyre" panose="02000503000000000000" charset="0"/>
                        <a:cs typeface="DejaVu Math TeX Gyre" panose="02000503000000000000" charset="0"/>
                      </a:rPr>
                      <m:t>2</m:t>
                    </m:r>
                    <m:r>
                      <m:rPr>
                        <m:sty m:val="p"/>
                      </m:rPr>
                      <a:rPr lang="en-US" altLang="zh-CN" sz="1600">
                        <a:latin typeface="DejaVu Math TeX Gyre" panose="02000503000000000000" charset="0"/>
                        <a:cs typeface="DejaVu Math TeX Gyre" panose="02000503000000000000" charset="0"/>
                      </a:rPr>
                      <m:t>S</m:t>
                    </m:r>
                    <m:r>
                      <a:rPr lang="en-US" altLang="zh-CN" sz="1600">
                        <a:latin typeface="DejaVu Math TeX Gyre" panose="02000503000000000000" charset="0"/>
                        <a:cs typeface="DejaVu Math TeX Gyre" panose="02000503000000000000" charset="0"/>
                      </a:rPr>
                      <m:t>)</m:t>
                    </m:r>
                    <m:r>
                      <a:rPr lang="en-US" altLang="zh-CN" sz="1600">
                        <a:latin typeface="DejaVu Math TeX Gyre" panose="02000503000000000000" charset="0"/>
                        <a:cs typeface="DejaVu Math TeX Gyre" panose="02000503000000000000" charset="0"/>
                      </a:rPr>
                      <m:t>→</m:t>
                    </m:r>
                    <m:sSup>
                      <m:sSupPr>
                        <m:ctrlPr>
                          <a:rPr lang="en-US" altLang="zh-CN" sz="1600">
                            <a:latin typeface="DejaVu Math TeX Gyre" panose="02000503000000000000" charset="0"/>
                            <a:cs typeface="DejaVu Math TeX Gyre" panose="02000503000000000000" charset="0"/>
                          </a:rPr>
                        </m:ctrlPr>
                      </m:sSupPr>
                      <m:e>
                        <m:r>
                          <a:rPr lang="en-US" altLang="zh-CN" sz="1600">
                            <a:latin typeface="DejaVu Math TeX Gyre" panose="02000503000000000000" charset="0"/>
                            <a:cs typeface="DejaVu Math TeX Gyre" panose="02000503000000000000" charset="0"/>
                          </a:rPr>
                          <m:t>𝜇</m:t>
                        </m:r>
                      </m:e>
                      <m:sup>
                        <m:r>
                          <a:rPr lang="en-US" altLang="zh-CN" sz="1600">
                            <a:latin typeface="DejaVu Math TeX Gyre" panose="02000503000000000000" charset="0"/>
                            <a:cs typeface="DejaVu Math TeX Gyre" panose="02000503000000000000" charset="0"/>
                          </a:rPr>
                          <m:t>+</m:t>
                        </m:r>
                      </m:sup>
                    </m:sSup>
                    <m:r>
                      <a:rPr lang="en-US" altLang="zh-CN" sz="1600">
                        <a:latin typeface="DejaVu Math TeX Gyre" panose="02000503000000000000" charset="0"/>
                        <a:cs typeface="DejaVu Math TeX Gyre" panose="02000503000000000000" charset="0"/>
                      </a:rPr>
                      <m:t>+</m:t>
                    </m:r>
                    <m:sSup>
                      <m:sSupPr>
                        <m:ctrlPr>
                          <a:rPr lang="en-US" altLang="zh-CN" sz="1600">
                            <a:latin typeface="DejaVu Math TeX Gyre" panose="02000503000000000000" charset="0"/>
                            <a:cs typeface="DejaVu Math TeX Gyre" panose="02000503000000000000" charset="0"/>
                          </a:rPr>
                        </m:ctrlPr>
                      </m:sSupPr>
                      <m:e>
                        <m:r>
                          <a:rPr lang="en-US" altLang="zh-CN" sz="1600">
                            <a:latin typeface="DejaVu Math TeX Gyre" panose="02000503000000000000" charset="0"/>
                            <a:cs typeface="DejaVu Math TeX Gyre" panose="02000503000000000000" charset="0"/>
                          </a:rPr>
                          <m:t>𝜇</m:t>
                        </m:r>
                      </m:e>
                      <m:sup>
                        <m:r>
                          <a:rPr lang="en-US" altLang="zh-CN" sz="1600">
                            <a:latin typeface="DejaVu Math TeX Gyre" panose="02000503000000000000" charset="0"/>
                            <a:cs typeface="DejaVu Math TeX Gyre" panose="02000503000000000000" charset="0"/>
                          </a:rPr>
                          <m:t>−</m:t>
                        </m:r>
                      </m:sup>
                    </m:sSup>
                  </m:oMath>
                </a14:m>
                <a:r>
                  <a:rPr lang="en-US" altLang="zh-CN" b="1"/>
                  <a:t> </a:t>
                </a:r>
                <a:endParaRPr lang="en-US" altLang="zh-CN" b="1"/>
              </a:p>
            </p:txBody>
          </p:sp>
        </mc:Choice>
        <mc:Fallback>
          <p:sp>
            <p:nvSpPr>
              <p:cNvPr id="7" name="文本框 6"/>
              <p:cNvSpPr txBox="1">
                <a:spLocks noRot="1" noChangeAspect="1" noMove="1" noResize="1" noEditPoints="1" noAdjustHandles="1" noChangeArrowheads="1" noChangeShapeType="1" noTextEdit="1"/>
              </p:cNvSpPr>
              <p:nvPr/>
            </p:nvSpPr>
            <p:spPr>
              <a:xfrm>
                <a:off x="6320155" y="4759325"/>
                <a:ext cx="4415790" cy="891540"/>
              </a:xfrm>
              <a:prstGeom prst="rect">
                <a:avLst/>
              </a:prstGeom>
              <a:blipFill rotWithShape="1">
                <a:blip r:embed="rId4"/>
                <a:stretch>
                  <a:fillRect/>
                </a:stretch>
              </a:blipFill>
            </p:spPr>
            <p:txBody>
              <a:bodyPr/>
              <a:lstStyle/>
              <a:p>
                <a:r>
                  <a:rPr lang="zh-CN" altLang="en-US">
                    <a:noFill/>
                  </a:rPr>
                  <a:t> </a:t>
                </a:r>
              </a:p>
            </p:txBody>
          </p:sp>
        </mc:Fallback>
      </mc:AlternateContent>
      <p:sp>
        <p:nvSpPr>
          <p:cNvPr id="8" name="文本框 7"/>
          <p:cNvSpPr txBox="1"/>
          <p:nvPr/>
        </p:nvSpPr>
        <p:spPr>
          <a:xfrm>
            <a:off x="6320155" y="1584325"/>
            <a:ext cx="4415790" cy="368300"/>
          </a:xfrm>
          <a:prstGeom prst="rect">
            <a:avLst/>
          </a:prstGeom>
          <a:noFill/>
        </p:spPr>
        <p:txBody>
          <a:bodyPr wrap="square" rtlCol="0" anchor="t">
            <a:spAutoFit/>
          </a:bodyPr>
          <a:p>
            <a:pPr marL="285750" indent="-285750">
              <a:buFont typeface="Arial" panose="020B0604020202090204" pitchFamily="34" charset="0"/>
              <a:buChar char="•"/>
            </a:pPr>
            <a:r>
              <a:rPr lang="en-US" altLang="zh-CN" b="1"/>
              <a:t>Offline selection</a:t>
            </a:r>
            <a:endParaRPr lang="en-US" altLang="zh-CN" b="1"/>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Multiplicity variables</a:t>
            </a:r>
            <a:endParaRPr lang="en-US" altLang="zh-CN"/>
          </a:p>
        </p:txBody>
      </p:sp>
      <p:sp>
        <p:nvSpPr>
          <p:cNvPr id="3" name="内容占位符 2"/>
          <p:cNvSpPr>
            <a:spLocks noGrp="1"/>
          </p:cNvSpPr>
          <p:nvPr>
            <p:ph idx="1"/>
          </p:nvPr>
        </p:nvSpPr>
        <p:spPr>
          <a:xfrm>
            <a:off x="647700" y="1584325"/>
            <a:ext cx="10900410" cy="1678940"/>
          </a:xfrm>
        </p:spPr>
        <p:txBody>
          <a:bodyPr>
            <a:normAutofit lnSpcReduction="10000"/>
          </a:bodyPr>
          <a:p>
            <a:r>
              <a:rPr lang="en-US" altLang="zh-CN" sz="2400"/>
              <a:t>PVNTRACKS: Number of tracks used to reconstructed primary vertex.</a:t>
            </a:r>
            <a:endParaRPr lang="en-US" altLang="zh-CN" sz="2400"/>
          </a:p>
          <a:p>
            <a:r>
              <a:rPr lang="en-US" altLang="zh-CN" sz="2400"/>
              <a:t>nForwardTRacks: Number of tracks in similar rapidity range where charmonium production is measured.</a:t>
            </a:r>
            <a:endParaRPr lang="en-US" altLang="zh-CN" sz="2400"/>
          </a:p>
          <a:p>
            <a:r>
              <a:rPr lang="en-US" altLang="zh-CN" sz="2400"/>
              <a:t>nBackTracks: Number of tracks in backward </a:t>
            </a:r>
            <a:r>
              <a:rPr lang="en-US" altLang="zh-CN" sz="2400">
                <a:sym typeface="+mn-ea"/>
              </a:rPr>
              <a:t>rapidity range.</a:t>
            </a:r>
            <a:endParaRPr lang="en-US" altLang="zh-CN" sz="2400"/>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725170" y="3295650"/>
            <a:ext cx="6563360" cy="1678940"/>
          </a:xfrm>
          <a:prstGeom prst="rect">
            <a:avLst/>
          </a:prstGeom>
        </p:spPr>
      </p:pic>
      <p:pic>
        <p:nvPicPr>
          <p:cNvPr id="7" name="图片 6"/>
          <p:cNvPicPr>
            <a:picLocks noChangeAspect="1"/>
          </p:cNvPicPr>
          <p:nvPr/>
        </p:nvPicPr>
        <p:blipFill>
          <a:blip r:embed="rId2"/>
          <a:stretch>
            <a:fillRect/>
          </a:stretch>
        </p:blipFill>
        <p:spPr>
          <a:xfrm>
            <a:off x="725170" y="4974590"/>
            <a:ext cx="6563995" cy="1189990"/>
          </a:xfrm>
          <a:prstGeom prst="rect">
            <a:avLst/>
          </a:prstGeom>
        </p:spPr>
      </p:pic>
      <p:sp>
        <p:nvSpPr>
          <p:cNvPr id="9" name="文本框 8"/>
          <p:cNvSpPr txBox="1"/>
          <p:nvPr/>
        </p:nvSpPr>
        <p:spPr>
          <a:xfrm>
            <a:off x="7670800" y="4210685"/>
            <a:ext cx="3877310" cy="1198880"/>
          </a:xfrm>
          <a:prstGeom prst="rect">
            <a:avLst/>
          </a:prstGeom>
          <a:noFill/>
        </p:spPr>
        <p:txBody>
          <a:bodyPr wrap="square" rtlCol="0">
            <a:spAutoFit/>
          </a:bodyPr>
          <a:p>
            <a:r>
              <a:rPr lang="en-US" altLang="zh-CN" b="1">
                <a:solidFill>
                  <a:srgbClr val="FF0000"/>
                </a:solidFill>
              </a:rPr>
              <a:t>Usage of nBackTracks allows to reduce the correlation of multiplicity and charmonium production measurements.</a:t>
            </a:r>
            <a:endParaRPr lang="en-US" altLang="zh-CN" b="1">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Signal extraction</a:t>
            </a:r>
            <a:endParaRPr lang="en-US" altLang="zh-CN"/>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47700" y="1584325"/>
                <a:ext cx="5548630" cy="4686300"/>
              </a:xfrm>
            </p:spPr>
            <p:txBody>
              <a:bodyPr>
                <a:noAutofit/>
              </a:bodyPr>
              <a:p>
                <a:r>
                  <a:rPr lang="en-US" altLang="zh-CN" sz="2400"/>
                  <a:t>2-D fit on mass and </a:t>
                </a:r>
                <a14:m>
                  <m:oMath xmlns:m="http://schemas.openxmlformats.org/officeDocument/2006/math">
                    <m:sSub>
                      <m:sSubPr>
                        <m:ctrlPr>
                          <a:rPr lang="en-US" altLang="zh-CN" sz="2400">
                            <a:latin typeface="DejaVu Math TeX Gyre" panose="02000503000000000000" charset="0"/>
                            <a:cs typeface="DejaVu Math TeX Gyre" panose="02000503000000000000" charset="0"/>
                          </a:rPr>
                        </m:ctrlPr>
                      </m:sSubPr>
                      <m:e>
                        <m:r>
                          <m:rPr>
                            <m:sty m:val="p"/>
                          </m:rPr>
                          <a:rPr lang="en-US" altLang="zh-CN" sz="2400">
                            <a:latin typeface="DejaVu Math TeX Gyre" panose="02000503000000000000" charset="0"/>
                            <a:cs typeface="DejaVu Math TeX Gyre" panose="02000503000000000000" charset="0"/>
                          </a:rPr>
                          <m:t>t</m:t>
                        </m:r>
                      </m:e>
                      <m:sub>
                        <m:r>
                          <m:rPr>
                            <m:sty m:val="p"/>
                          </m:rPr>
                          <a:rPr lang="en-US" altLang="zh-CN" sz="2400">
                            <a:latin typeface="DejaVu Math TeX Gyre" panose="02000503000000000000" charset="0"/>
                            <a:cs typeface="DejaVu Math TeX Gyre" panose="02000503000000000000" charset="0"/>
                          </a:rPr>
                          <m:t>z</m:t>
                        </m:r>
                      </m:sub>
                    </m:sSub>
                  </m:oMath>
                </a14:m>
                <a:r>
                  <a:rPr lang="en-US" altLang="zh-CN" sz="2400"/>
                  <a:t> spectrum:</a:t>
                </a:r>
                <a:endParaRPr lang="en-US" altLang="zh-CN" sz="2400"/>
              </a:p>
              <a:p>
                <a:pPr lvl="1"/>
                <a:r>
                  <a:rPr lang="en-US" altLang="zh-CN" b="1"/>
                  <a:t>mass:</a:t>
                </a:r>
                <a:r>
                  <a:rPr lang="en-US" altLang="zh-CN"/>
                  <a:t> </a:t>
                </a:r>
                <a:endParaRPr lang="en-US" altLang="zh-CN"/>
              </a:p>
              <a:p>
                <a:pPr lvl="2"/>
                <a:r>
                  <a:rPr lang="en-US" altLang="zh-CN"/>
                  <a:t>signal:  double CB function</a:t>
                </a:r>
                <a:endParaRPr lang="en-US" altLang="zh-CN"/>
              </a:p>
              <a:p>
                <a:pPr lvl="2"/>
                <a:r>
                  <a:rPr lang="en-US" altLang="zh-CN"/>
                  <a:t>bkg:  exponential decay</a:t>
                </a:r>
                <a:endParaRPr lang="en-US" altLang="zh-CN"/>
              </a:p>
              <a:p>
                <a:pPr lvl="1"/>
                <a14:m>
                  <m:oMath xmlns:m="http://schemas.openxmlformats.org/officeDocument/2006/math">
                    <m:sSub>
                      <m:sSubPr>
                        <m:ctrlPr>
                          <a:rPr lang="en-US" altLang="zh-CN" b="1">
                            <a:latin typeface="DejaVu Math TeX Gyre" panose="02000503000000000000" charset="0"/>
                            <a:cs typeface="DejaVu Math TeX Gyre" panose="02000503000000000000" charset="0"/>
                          </a:rPr>
                        </m:ctrlPr>
                      </m:sSubPr>
                      <m:e>
                        <m:r>
                          <a:rPr lang="en-US" altLang="zh-CN" b="1">
                            <a:latin typeface="DejaVu Math TeX Gyre" panose="02000503000000000000" charset="0"/>
                            <a:cs typeface="DejaVu Math TeX Gyre" panose="02000503000000000000" charset="0"/>
                          </a:rPr>
                          <m:t>𝐭</m:t>
                        </m:r>
                      </m:e>
                      <m:sub>
                        <m:r>
                          <a:rPr lang="en-US" altLang="zh-CN" b="1">
                            <a:latin typeface="DejaVu Math TeX Gyre" panose="02000503000000000000" charset="0"/>
                            <a:cs typeface="DejaVu Math TeX Gyre" panose="02000503000000000000" charset="0"/>
                          </a:rPr>
                          <m:t>𝐳</m:t>
                        </m:r>
                      </m:sub>
                    </m:sSub>
                  </m:oMath>
                </a14:m>
                <a:r>
                  <a:rPr lang="en-US" altLang="zh-CN" b="1"/>
                  <a:t>:</a:t>
                </a:r>
                <a:endParaRPr lang="en-US" altLang="zh-CN"/>
              </a:p>
              <a:p>
                <a:pPr lvl="2"/>
                <a:r>
                  <a:rPr lang="en-US" altLang="zh-CN">
                    <a:sym typeface="+mn-ea"/>
                  </a:rPr>
                  <a:t>signal: </a:t>
                </a:r>
                <a:endParaRPr lang="en-US" altLang="zh-CN"/>
              </a:p>
              <a:p>
                <a:pPr lvl="3"/>
                <a14:m>
                  <m:oMath xmlns:m="http://schemas.openxmlformats.org/officeDocument/2006/math">
                    <m:r>
                      <a:rPr lang="en-US" altLang="zh-CN" sz="2000">
                        <a:latin typeface="DejaVu Math TeX Gyre" panose="02000503000000000000" charset="0"/>
                        <a:cs typeface="DejaVu Math TeX Gyre" panose="02000503000000000000" charset="0"/>
                      </a:rPr>
                      <m:t>𝛿</m:t>
                    </m:r>
                  </m:oMath>
                </a14:m>
                <a:r>
                  <a:rPr lang="en-US" altLang="zh-CN" sz="2000">
                    <a:sym typeface="+mn-ea"/>
                  </a:rPr>
                  <a:t> function </a:t>
                </a:r>
                <a14:m>
                  <m:oMath xmlns:m="http://schemas.openxmlformats.org/officeDocument/2006/math">
                    <m:r>
                      <a:rPr lang="en-US" altLang="zh-CN" sz="2000" i="1">
                        <a:latin typeface="DejaVu Math TeX Gyre" panose="02000503000000000000" charset="0"/>
                        <a:cs typeface="DejaVu Math TeX Gyre" panose="02000503000000000000" charset="0"/>
                        <a:sym typeface="+mn-ea"/>
                      </a:rPr>
                      <m:t>⊗</m:t>
                    </m:r>
                  </m:oMath>
                </a14:m>
                <a:r>
                  <a:rPr lang="en-US" altLang="zh-CN" sz="2000">
                    <a:sym typeface="+mn-ea"/>
                  </a:rPr>
                  <a:t> resolution function (prompt)</a:t>
                </a:r>
                <a:endParaRPr lang="en-US" altLang="zh-CN" sz="2000"/>
              </a:p>
              <a:p>
                <a:pPr lvl="3"/>
                <a:r>
                  <a:rPr lang="en-US" altLang="zh-CN" sz="2000">
                    <a:sym typeface="+mn-ea"/>
                  </a:rPr>
                  <a:t>exponential decay (non-prompt)</a:t>
                </a:r>
                <a:endParaRPr lang="en-US" altLang="zh-CN" sz="2000"/>
              </a:p>
              <a:p>
                <a:pPr lvl="2"/>
                <a:r>
                  <a:rPr lang="en-US" altLang="zh-CN"/>
                  <a:t>bkg: extacted from sideband</a:t>
                </a:r>
                <a:endParaRPr lang="en-US" altLang="zh-CN"/>
              </a:p>
            </p:txBody>
          </p:sp>
        </mc:Choice>
        <mc:Fallback>
          <p:sp>
            <p:nvSpPr>
              <p:cNvPr id="3" name="内容占位符 2"/>
              <p:cNvSpPr>
                <a:spLocks noRot="1" noChangeAspect="1" noMove="1" noResize="1" noEditPoints="1" noAdjustHandles="1" noChangeArrowheads="1" noChangeShapeType="1" noTextEdit="1"/>
              </p:cNvSpPr>
              <p:nvPr>
                <p:ph idx="1"/>
              </p:nvPr>
            </p:nvSpPr>
            <p:spPr>
              <a:xfrm>
                <a:off x="647700" y="1584325"/>
                <a:ext cx="5548630" cy="4686300"/>
              </a:xfrm>
              <a:blipFill rotWithShape="1">
                <a:blip r:embed="rId1"/>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8956040" y="1609725"/>
            <a:ext cx="3029521" cy="2160000"/>
          </a:xfrm>
          <a:prstGeom prst="rect">
            <a:avLst/>
          </a:prstGeom>
        </p:spPr>
      </p:pic>
      <p:pic>
        <p:nvPicPr>
          <p:cNvPr id="6" name="图片 5"/>
          <p:cNvPicPr>
            <a:picLocks noChangeAspect="1"/>
          </p:cNvPicPr>
          <p:nvPr/>
        </p:nvPicPr>
        <p:blipFill>
          <a:blip r:embed="rId3"/>
          <a:stretch>
            <a:fillRect/>
          </a:stretch>
        </p:blipFill>
        <p:spPr>
          <a:xfrm>
            <a:off x="5935980" y="1584325"/>
            <a:ext cx="3019873" cy="2160000"/>
          </a:xfrm>
          <a:prstGeom prst="rect">
            <a:avLst/>
          </a:prstGeom>
        </p:spPr>
      </p:pic>
      <p:sp>
        <p:nvSpPr>
          <p:cNvPr id="7" name="文本框 6"/>
          <p:cNvSpPr txBox="1"/>
          <p:nvPr/>
        </p:nvSpPr>
        <p:spPr>
          <a:xfrm>
            <a:off x="7328535" y="4883785"/>
            <a:ext cx="309880" cy="368300"/>
          </a:xfrm>
          <a:prstGeom prst="rect">
            <a:avLst/>
          </a:prstGeom>
          <a:noFill/>
        </p:spPr>
        <p:txBody>
          <a:bodyPr wrap="none" rtlCol="0">
            <a:spAutoFit/>
          </a:bodyPr>
          <a:p>
            <a:endParaRPr lang="zh-CN" altLang="en-US"/>
          </a:p>
        </p:txBody>
      </p:sp>
      <p:pic>
        <p:nvPicPr>
          <p:cNvPr id="4" name="图片 3"/>
          <p:cNvPicPr>
            <a:picLocks noChangeAspect="1"/>
          </p:cNvPicPr>
          <p:nvPr/>
        </p:nvPicPr>
        <p:blipFill>
          <a:blip r:embed="rId4"/>
          <a:stretch>
            <a:fillRect/>
          </a:stretch>
        </p:blipFill>
        <p:spPr>
          <a:xfrm>
            <a:off x="6873875" y="4354830"/>
            <a:ext cx="4392295" cy="1915795"/>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4330065" y="5602605"/>
                <a:ext cx="1995805" cy="66802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𝑡</m:t>
                          </m:r>
                        </m:e>
                        <m:sub>
                          <m:r>
                            <a:rPr lang="en-US" altLang="zh-CN" i="1">
                              <a:latin typeface="DejaVu Math TeX Gyre" panose="02000503000000000000" charset="0"/>
                              <a:cs typeface="DejaVu Math TeX Gyre" panose="02000503000000000000" charset="0"/>
                            </a:rPr>
                            <m:t>𝑧</m:t>
                          </m:r>
                        </m:sub>
                      </m:sSub>
                      <m:r>
                        <a:rPr lang="en-US" altLang="zh-CN" i="1">
                          <a:latin typeface="DejaVu Math TeX Gyre" panose="02000503000000000000" charset="0"/>
                          <a:cs typeface="DejaVu Math TeX Gyre" panose="02000503000000000000" charset="0"/>
                        </a:rPr>
                        <m:t>=</m:t>
                      </m:r>
                      <m:f>
                        <m:fPr>
                          <m:ctrlPr>
                            <a:rPr lang="en-US" altLang="zh-CN" i="1">
                              <a:latin typeface="DejaVu Math TeX Gyre" panose="02000503000000000000" charset="0"/>
                              <a:cs typeface="DejaVu Math TeX Gyre" panose="02000503000000000000" charset="0"/>
                            </a:rPr>
                          </m:ctrlPr>
                        </m:fPr>
                        <m:num>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𝑍</m:t>
                              </m:r>
                            </m:e>
                            <m:sub>
                              <m:r>
                                <a:rPr lang="en-US" altLang="zh-CN" i="1">
                                  <a:latin typeface="DejaVu Math TeX Gyre" panose="02000503000000000000" charset="0"/>
                                  <a:cs typeface="DejaVu Math TeX Gyre" panose="02000503000000000000" charset="0"/>
                                </a:rPr>
                                <m:t>𝑋</m:t>
                              </m:r>
                            </m:sub>
                          </m:sSub>
                          <m:r>
                            <a:rPr lang="en-US" altLang="zh-CN" i="1">
                              <a:latin typeface="DejaVu Math TeX Gyre" panose="02000503000000000000" charset="0"/>
                              <a:cs typeface="DejaVu Math TeX Gyre" panose="02000503000000000000" charset="0"/>
                            </a:rPr>
                            <m:t>−</m:t>
                          </m:r>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𝑍</m:t>
                              </m:r>
                            </m:e>
                            <m:sub>
                              <m:r>
                                <a:rPr lang="en-US" altLang="zh-CN" i="1">
                                  <a:latin typeface="DejaVu Math TeX Gyre" panose="02000503000000000000" charset="0"/>
                                  <a:cs typeface="DejaVu Math TeX Gyre" panose="02000503000000000000" charset="0"/>
                                </a:rPr>
                                <m:t>𝑃𝑉</m:t>
                              </m:r>
                            </m:sub>
                          </m:sSub>
                        </m:num>
                        <m:den>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𝑝</m:t>
                              </m:r>
                            </m:e>
                            <m:sub>
                              <m:r>
                                <a:rPr lang="en-US" altLang="zh-CN" i="1">
                                  <a:latin typeface="DejaVu Math TeX Gyre" panose="02000503000000000000" charset="0"/>
                                  <a:cs typeface="DejaVu Math TeX Gyre" panose="02000503000000000000" charset="0"/>
                                </a:rPr>
                                <m:t>𝑧</m:t>
                              </m:r>
                            </m:sub>
                          </m:sSub>
                          <m:r>
                            <a:rPr lang="en-US" altLang="zh-CN" i="1">
                              <a:latin typeface="DejaVu Math TeX Gyre" panose="02000503000000000000" charset="0"/>
                              <a:cs typeface="DejaVu Math TeX Gyre" panose="02000503000000000000" charset="0"/>
                            </a:rPr>
                            <m:t>/</m:t>
                          </m:r>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𝑀</m:t>
                              </m:r>
                            </m:e>
                            <m:sub>
                              <m:r>
                                <a:rPr lang="en-US" altLang="zh-CN" i="1">
                                  <a:latin typeface="DejaVu Math TeX Gyre" panose="02000503000000000000" charset="0"/>
                                  <a:cs typeface="DejaVu Math TeX Gyre" panose="02000503000000000000" charset="0"/>
                                </a:rPr>
                                <m:t>𝑋</m:t>
                              </m:r>
                            </m:sub>
                          </m:sSub>
                        </m:den>
                      </m:f>
                    </m:oMath>
                  </m:oMathPara>
                </a14:m>
                <a:endParaRPr lang="zh-CN" altLang="en-US" i="1"/>
              </a:p>
            </p:txBody>
          </p:sp>
        </mc:Choice>
        <mc:Fallback>
          <p:sp>
            <p:nvSpPr>
              <p:cNvPr id="9" name="文本框 8"/>
              <p:cNvSpPr txBox="1">
                <a:spLocks noRot="1" noChangeAspect="1" noMove="1" noResize="1" noEditPoints="1" noAdjustHandles="1" noChangeArrowheads="1" noChangeShapeType="1" noTextEdit="1"/>
              </p:cNvSpPr>
              <p:nvPr/>
            </p:nvSpPr>
            <p:spPr>
              <a:xfrm>
                <a:off x="4330065" y="5602605"/>
                <a:ext cx="1995805" cy="668020"/>
              </a:xfrm>
              <a:prstGeom prst="rect">
                <a:avLst/>
              </a:prstGeom>
              <a:blipFill rotWithShape="1">
                <a:blip r:embed="rId5"/>
                <a:stretch>
                  <a:fillRect/>
                </a:stretch>
              </a:blipFill>
            </p:spPr>
            <p:txBody>
              <a:bodyPr/>
              <a:lstStyle/>
              <a:p>
                <a:r>
                  <a:rPr lang="zh-CN" altLang="en-US">
                    <a:noFill/>
                  </a:rPr>
                  <a:t> </a:t>
                </a:r>
              </a:p>
            </p:txBody>
          </p:sp>
        </mc:Fallback>
      </mc:AlternateContent>
      <p:sp>
        <p:nvSpPr>
          <p:cNvPr id="11" name="文本框 10"/>
          <p:cNvSpPr txBox="1"/>
          <p:nvPr/>
        </p:nvSpPr>
        <p:spPr>
          <a:xfrm>
            <a:off x="-108585" y="5752465"/>
            <a:ext cx="4423410" cy="368300"/>
          </a:xfrm>
          <a:prstGeom prst="rect">
            <a:avLst/>
          </a:prstGeom>
          <a:noFill/>
        </p:spPr>
        <p:txBody>
          <a:bodyPr wrap="none" rtlCol="0" anchor="t">
            <a:spAutoFit/>
          </a:bodyPr>
          <a:p>
            <a:pPr lvl="2"/>
            <a:r>
              <a:rPr lang="en-US" altLang="zh-CN">
                <a:sym typeface="+mn-ea"/>
              </a:rPr>
              <a:t>Definition of pseudo-decay time:</a:t>
            </a:r>
            <a:endParaRPr lang="en-US" altLang="zh-CN">
              <a:sym typeface="+mn-ea"/>
            </a:endParaRPr>
          </a:p>
        </p:txBody>
      </p:sp>
      <p:sp>
        <p:nvSpPr>
          <p:cNvPr id="12" name="文本框 11"/>
          <p:cNvSpPr txBox="1"/>
          <p:nvPr/>
        </p:nvSpPr>
        <p:spPr>
          <a:xfrm>
            <a:off x="6325235" y="3744595"/>
            <a:ext cx="2501265" cy="306705"/>
          </a:xfrm>
          <a:prstGeom prst="rect">
            <a:avLst/>
          </a:prstGeom>
          <a:noFill/>
        </p:spPr>
        <p:txBody>
          <a:bodyPr wrap="none" rtlCol="0" anchor="t">
            <a:spAutoFit/>
          </a:bodyPr>
          <a:p>
            <a:r>
              <a:rPr lang="en-US" altLang="zh-CN" sz="1400"/>
              <a:t>projection on mass spectrum</a:t>
            </a:r>
            <a:endParaRPr lang="en-US" altLang="zh-CN" sz="1400"/>
          </a:p>
        </p:txBody>
      </p:sp>
      <mc:AlternateContent xmlns:mc="http://schemas.openxmlformats.org/markup-compatibility/2006">
        <mc:Choice xmlns:a14="http://schemas.microsoft.com/office/drawing/2010/main" Requires="a14">
          <p:sp>
            <p:nvSpPr>
              <p:cNvPr id="13" name="文本框 12"/>
              <p:cNvSpPr txBox="1"/>
              <p:nvPr/>
            </p:nvSpPr>
            <p:spPr>
              <a:xfrm>
                <a:off x="9465310" y="3744595"/>
                <a:ext cx="2262505" cy="309245"/>
              </a:xfrm>
              <a:prstGeom prst="rect">
                <a:avLst/>
              </a:prstGeom>
              <a:noFill/>
            </p:spPr>
            <p:txBody>
              <a:bodyPr wrap="none" rtlCol="0" anchor="t">
                <a:spAutoFit/>
              </a:bodyPr>
              <a:p>
                <a:r>
                  <a:rPr lang="en-US" altLang="zh-CN" sz="1400">
                    <a:sym typeface="+mn-ea"/>
                  </a:rPr>
                  <a:t>projection on </a:t>
                </a:r>
                <a14:m>
                  <m:oMath xmlns:m="http://schemas.openxmlformats.org/officeDocument/2006/math">
                    <m:sSub>
                      <m:sSubPr>
                        <m:ctrlPr>
                          <a:rPr lang="en-US" altLang="zh-CN" sz="1400">
                            <a:latin typeface="DejaVu Math TeX Gyre" panose="02000503000000000000" charset="0"/>
                            <a:cs typeface="DejaVu Math TeX Gyre" panose="02000503000000000000" charset="0"/>
                            <a:sym typeface="+mn-ea"/>
                          </a:rPr>
                        </m:ctrlPr>
                      </m:sSubPr>
                      <m:e>
                        <m:r>
                          <m:rPr>
                            <m:sty m:val="p"/>
                          </m:rPr>
                          <a:rPr lang="en-US" altLang="zh-CN" sz="1400">
                            <a:latin typeface="DejaVu Math TeX Gyre" panose="02000503000000000000" charset="0"/>
                            <a:cs typeface="DejaVu Math TeX Gyre" panose="02000503000000000000" charset="0"/>
                            <a:sym typeface="+mn-ea"/>
                          </a:rPr>
                          <m:t>t</m:t>
                        </m:r>
                      </m:e>
                      <m:sub>
                        <m:r>
                          <m:rPr>
                            <m:sty m:val="p"/>
                          </m:rPr>
                          <a:rPr lang="en-US" altLang="zh-CN" sz="1400">
                            <a:latin typeface="DejaVu Math TeX Gyre" panose="02000503000000000000" charset="0"/>
                            <a:cs typeface="DejaVu Math TeX Gyre" panose="02000503000000000000" charset="0"/>
                            <a:sym typeface="+mn-ea"/>
                          </a:rPr>
                          <m:t>z</m:t>
                        </m:r>
                      </m:sub>
                    </m:sSub>
                  </m:oMath>
                </a14:m>
                <a:r>
                  <a:rPr lang="en-US" altLang="zh-CN" sz="1400">
                    <a:sym typeface="+mn-ea"/>
                  </a:rPr>
                  <a:t> spectrum</a:t>
                </a:r>
                <a:endParaRPr lang="en-US" altLang="zh-CN" sz="1400">
                  <a:sym typeface="+mn-ea"/>
                </a:endParaRPr>
              </a:p>
            </p:txBody>
          </p:sp>
        </mc:Choice>
        <mc:Fallback>
          <p:sp>
            <p:nvSpPr>
              <p:cNvPr id="13" name="文本框 12"/>
              <p:cNvSpPr txBox="1">
                <a:spLocks noRot="1" noChangeAspect="1" noMove="1" noResize="1" noEditPoints="1" noAdjustHandles="1" noChangeArrowheads="1" noChangeShapeType="1" noTextEdit="1"/>
              </p:cNvSpPr>
              <p:nvPr/>
            </p:nvSpPr>
            <p:spPr>
              <a:xfrm>
                <a:off x="9465310" y="3744595"/>
                <a:ext cx="2262505" cy="309245"/>
              </a:xfrm>
              <a:prstGeom prst="rect">
                <a:avLst/>
              </a:prstGeom>
              <a:blipFill rotWithShape="1">
                <a:blip r:embed="rId6"/>
                <a:stretch>
                  <a:fillRect/>
                </a:stretch>
              </a:blipFill>
            </p:spPr>
            <p:txBody>
              <a:bodyPr/>
              <a:lstStyle/>
              <a:p>
                <a:r>
                  <a:rPr lang="zh-CN" altLang="en-US">
                    <a:noFill/>
                  </a:rPr>
                  <a:t> </a:t>
                </a:r>
              </a:p>
            </p:txBody>
          </p:sp>
        </mc:Fallback>
      </mc:AlternateContent>
      <p:sp>
        <p:nvSpPr>
          <p:cNvPr id="8" name="灯片编号占位符 7"/>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Efficiencies </a:t>
            </a:r>
            <a:r>
              <a:rPr lang="en-US" altLang="zh-CN"/>
              <a:t>correction</a:t>
            </a:r>
            <a:endParaRPr lang="en-US" altLang="zh-CN"/>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47700" y="1584960"/>
                <a:ext cx="10515600" cy="4592320"/>
              </a:xfrm>
            </p:spPr>
            <p:txBody>
              <a:bodyPr/>
              <a:p>
                <a:pPr>
                  <a:lnSpc>
                    <a:spcPct val="150000"/>
                  </a:lnSpc>
                </a:pPr>
                <a14:m>
                  <m:oMath xmlns:m="http://schemas.openxmlformats.org/officeDocument/2006/math">
                    <m:sSub>
                      <m:sSubPr>
                        <m:ctrlPr>
                          <a:rPr lang="en-US" altLang="zh-CN">
                            <a:latin typeface="DejaVu Math TeX Gyre" panose="02000503000000000000" charset="0"/>
                            <a:cs typeface="DejaVu Math TeX Gyre" panose="02000503000000000000" charset="0"/>
                          </a:rPr>
                        </m:ctrlPr>
                      </m:sSubPr>
                      <m:e>
                        <m:r>
                          <a:rPr lang="en-US" altLang="zh-CN">
                            <a:latin typeface="DejaVu Math TeX Gyre" panose="02000503000000000000" charset="0"/>
                            <a:cs typeface="DejaVu Math TeX Gyre" panose="02000503000000000000" charset="0"/>
                          </a:rPr>
                          <m:t>𝜖</m:t>
                        </m:r>
                      </m:e>
                      <m:sub>
                        <m:r>
                          <m:rPr>
                            <m:sty m:val="p"/>
                          </m:rPr>
                          <a:rPr lang="en-US" altLang="zh-CN">
                            <a:latin typeface="DejaVu Math TeX Gyre" panose="02000503000000000000" charset="0"/>
                            <a:cs typeface="DejaVu Math TeX Gyre" panose="02000503000000000000" charset="0"/>
                          </a:rPr>
                          <m:t>tot</m:t>
                        </m:r>
                      </m:sub>
                    </m:sSub>
                    <m:r>
                      <a:rPr lang="en-US" altLang="zh-CN">
                        <a:latin typeface="DejaVu Math TeX Gyre" panose="02000503000000000000" charset="0"/>
                        <a:cs typeface="DejaVu Math TeX Gyre" panose="02000503000000000000" charset="0"/>
                      </a:rPr>
                      <m:t>=</m:t>
                    </m:r>
                    <m:sSub>
                      <m:sSubPr>
                        <m:ctrlPr>
                          <a:rPr lang="en-US" altLang="zh-CN">
                            <a:latin typeface="DejaVu Math TeX Gyre" panose="02000503000000000000" charset="0"/>
                            <a:cs typeface="DejaVu Math TeX Gyre" panose="02000503000000000000" charset="0"/>
                          </a:rPr>
                        </m:ctrlPr>
                      </m:sSubPr>
                      <m:e>
                        <m:r>
                          <a:rPr lang="en-US" altLang="zh-CN">
                            <a:latin typeface="DejaVu Math TeX Gyre" panose="02000503000000000000" charset="0"/>
                            <a:cs typeface="DejaVu Math TeX Gyre" panose="02000503000000000000" charset="0"/>
                          </a:rPr>
                          <m:t>𝜖</m:t>
                        </m:r>
                      </m:e>
                      <m:sub>
                        <m:r>
                          <m:rPr>
                            <m:sty m:val="p"/>
                          </m:rPr>
                          <a:rPr lang="en-US" altLang="zh-CN">
                            <a:latin typeface="DejaVu Math TeX Gyre" panose="02000503000000000000" charset="0"/>
                            <a:cs typeface="DejaVu Math TeX Gyre" panose="02000503000000000000" charset="0"/>
                          </a:rPr>
                          <m:t>acc</m:t>
                        </m:r>
                      </m:sub>
                    </m:sSub>
                    <m:r>
                      <a:rPr lang="en-US" altLang="zh-CN">
                        <a:latin typeface="DejaVu Math TeX Gyre" panose="02000503000000000000" charset="0"/>
                        <a:cs typeface="DejaVu Math TeX Gyre" panose="02000503000000000000" charset="0"/>
                      </a:rPr>
                      <m:t>×</m:t>
                    </m:r>
                    <m:sSub>
                      <m:sSubPr>
                        <m:ctrlPr>
                          <a:rPr lang="en-US" altLang="zh-CN">
                            <a:latin typeface="DejaVu Math TeX Gyre" panose="02000503000000000000" charset="0"/>
                            <a:cs typeface="DejaVu Math TeX Gyre" panose="02000503000000000000" charset="0"/>
                          </a:rPr>
                        </m:ctrlPr>
                      </m:sSubPr>
                      <m:e>
                        <m:r>
                          <a:rPr lang="en-US" altLang="zh-CN">
                            <a:latin typeface="DejaVu Math TeX Gyre" panose="02000503000000000000" charset="0"/>
                            <a:cs typeface="DejaVu Math TeX Gyre" panose="02000503000000000000" charset="0"/>
                          </a:rPr>
                          <m:t>𝜖</m:t>
                        </m:r>
                      </m:e>
                      <m:sub>
                        <m:r>
                          <m:rPr>
                            <m:sty m:val="p"/>
                          </m:rPr>
                          <a:rPr lang="en-US" altLang="zh-CN">
                            <a:latin typeface="DejaVu Math TeX Gyre" panose="02000503000000000000" charset="0"/>
                            <a:cs typeface="DejaVu Math TeX Gyre" panose="02000503000000000000" charset="0"/>
                          </a:rPr>
                          <m:t>rec</m:t>
                        </m:r>
                        <m:r>
                          <a:rPr lang="en-US" altLang="zh-CN">
                            <a:latin typeface="DejaVu Math TeX Gyre" panose="02000503000000000000" charset="0"/>
                            <a:cs typeface="DejaVu Math TeX Gyre" panose="02000503000000000000" charset="0"/>
                          </a:rPr>
                          <m:t>&amp;</m:t>
                        </m:r>
                        <m:r>
                          <m:rPr>
                            <m:sty m:val="p"/>
                          </m:rPr>
                          <a:rPr lang="en-US" altLang="zh-CN">
                            <a:latin typeface="DejaVu Math TeX Gyre" panose="02000503000000000000" charset="0"/>
                            <a:cs typeface="DejaVu Math TeX Gyre" panose="02000503000000000000" charset="0"/>
                          </a:rPr>
                          <m:t>sel</m:t>
                        </m:r>
                      </m:sub>
                    </m:sSub>
                    <m:r>
                      <a:rPr lang="en-US" altLang="zh-CN">
                        <a:latin typeface="DejaVu Math TeX Gyre" panose="02000503000000000000" charset="0"/>
                        <a:cs typeface="DejaVu Math TeX Gyre" panose="02000503000000000000" charset="0"/>
                      </a:rPr>
                      <m:t>×</m:t>
                    </m:r>
                    <m:sSub>
                      <m:sSubPr>
                        <m:ctrlPr>
                          <a:rPr lang="en-US" altLang="zh-CN">
                            <a:latin typeface="DejaVu Math TeX Gyre" panose="02000503000000000000" charset="0"/>
                            <a:cs typeface="DejaVu Math TeX Gyre" panose="02000503000000000000" charset="0"/>
                          </a:rPr>
                        </m:ctrlPr>
                      </m:sSubPr>
                      <m:e>
                        <m:r>
                          <a:rPr lang="en-US" altLang="zh-CN">
                            <a:latin typeface="DejaVu Math TeX Gyre" panose="02000503000000000000" charset="0"/>
                            <a:cs typeface="DejaVu Math TeX Gyre" panose="02000503000000000000" charset="0"/>
                          </a:rPr>
                          <m:t>𝜖</m:t>
                        </m:r>
                      </m:e>
                      <m:sub>
                        <m:r>
                          <m:rPr>
                            <m:sty m:val="p"/>
                          </m:rPr>
                          <a:rPr lang="en-US" altLang="zh-CN">
                            <a:latin typeface="DejaVu Math TeX Gyre" panose="02000503000000000000" charset="0"/>
                            <a:cs typeface="DejaVu Math TeX Gyre" panose="02000503000000000000" charset="0"/>
                          </a:rPr>
                          <m:t>MuonID</m:t>
                        </m:r>
                      </m:sub>
                    </m:sSub>
                    <m:r>
                      <a:rPr lang="en-US" altLang="zh-CN">
                        <a:latin typeface="DejaVu Math TeX Gyre" panose="02000503000000000000" charset="0"/>
                        <a:cs typeface="DejaVu Math TeX Gyre" panose="02000503000000000000" charset="0"/>
                      </a:rPr>
                      <m:t>×</m:t>
                    </m:r>
                    <m:sSub>
                      <m:sSubPr>
                        <m:ctrlPr>
                          <a:rPr lang="en-US" altLang="zh-CN">
                            <a:latin typeface="DejaVu Math TeX Gyre" panose="02000503000000000000" charset="0"/>
                            <a:cs typeface="DejaVu Math TeX Gyre" panose="02000503000000000000" charset="0"/>
                          </a:rPr>
                        </m:ctrlPr>
                      </m:sSubPr>
                      <m:e>
                        <m:r>
                          <a:rPr lang="en-US" altLang="zh-CN">
                            <a:latin typeface="DejaVu Math TeX Gyre" panose="02000503000000000000" charset="0"/>
                            <a:cs typeface="DejaVu Math TeX Gyre" panose="02000503000000000000" charset="0"/>
                          </a:rPr>
                          <m:t>𝜖</m:t>
                        </m:r>
                      </m:e>
                      <m:sub>
                        <m:r>
                          <m:rPr>
                            <m:sty m:val="p"/>
                          </m:rPr>
                          <a:rPr lang="en-US" altLang="zh-CN">
                            <a:latin typeface="DejaVu Math TeX Gyre" panose="02000503000000000000" charset="0"/>
                            <a:cs typeface="DejaVu Math TeX Gyre" panose="02000503000000000000" charset="0"/>
                          </a:rPr>
                          <m:t>Trigger</m:t>
                        </m:r>
                      </m:sub>
                    </m:sSub>
                  </m:oMath>
                </a14:m>
                <a:endParaRPr lang="en-US" altLang="zh-CN">
                  <a:latin typeface="DejaVu Math TeX Gyre" panose="02000503000000000000" charset="0"/>
                  <a:cs typeface="DejaVu Math TeX Gyre" panose="02000503000000000000" charset="0"/>
                </a:endParaRPr>
              </a:p>
              <a:p>
                <a:pPr lvl="1">
                  <a:lnSpc>
                    <a:spcPct val="150000"/>
                  </a:lnSpc>
                </a:pPr>
                <a:r>
                  <a:rPr lang="en-US" altLang="zh-CN"/>
                  <a:t>Calculated from Monte-Carlo samples in different multiplicity regions</a:t>
                </a:r>
                <a:endParaRPr lang="en-US" altLang="zh-CN"/>
              </a:p>
              <a:p>
                <a:pPr lvl="1">
                  <a:lnSpc>
                    <a:spcPct val="150000"/>
                  </a:lnSpc>
                </a:pPr>
                <a:r>
                  <a:rPr lang="en-US" altLang="zh-CN"/>
                  <a:t>Calculated with global cuts nPV=1</a:t>
                </a:r>
                <a:endParaRPr lang="en-US" altLang="zh-CN"/>
              </a:p>
              <a:p>
                <a:pPr lvl="1">
                  <a:lnSpc>
                    <a:spcPct val="150000"/>
                  </a:lnSpc>
                </a:pPr>
                <a:r>
                  <a:rPr lang="en-US" altLang="zh-CN"/>
                  <a:t>Calculated with global cuts on z-coordinate of PV (PVZ) </a:t>
                </a:r>
                <a:endParaRPr lang="en-US" altLang="zh-CN"/>
              </a:p>
              <a:p>
                <a:pPr lvl="1">
                  <a:lnSpc>
                    <a:spcPct val="150000"/>
                  </a:lnSpc>
                </a:pPr>
                <a:r>
                  <a:rPr lang="en-US" altLang="zh-CN"/>
                  <a:t>Reweight  on multiplicity distribution and </a:t>
                </a:r>
                <a14:m>
                  <m:oMath xmlns:m="http://schemas.openxmlformats.org/officeDocument/2006/math">
                    <m:r>
                      <a:rPr lang="en-US" altLang="zh-CN">
                        <a:latin typeface="DejaVu Math TeX Gyre" panose="02000503000000000000" charset="0"/>
                        <a:cs typeface="DejaVu Math TeX Gyre" panose="02000503000000000000" charset="0"/>
                      </a:rPr>
                      <m:t>(</m:t>
                    </m:r>
                    <m:sSub>
                      <m:sSubPr>
                        <m:ctrlPr>
                          <a:rPr lang="en-US" altLang="zh-CN">
                            <a:latin typeface="DejaVu Math TeX Gyre" panose="02000503000000000000" charset="0"/>
                            <a:cs typeface="DejaVu Math TeX Gyre" panose="02000503000000000000" charset="0"/>
                          </a:rPr>
                        </m:ctrlPr>
                      </m:sSubPr>
                      <m:e>
                        <m:r>
                          <m:rPr>
                            <m:sty m:val="p"/>
                          </m:rPr>
                          <a:rPr lang="en-US" altLang="zh-CN">
                            <a:latin typeface="DejaVu Math TeX Gyre" panose="02000503000000000000" charset="0"/>
                            <a:cs typeface="DejaVu Math TeX Gyre" panose="02000503000000000000" charset="0"/>
                          </a:rPr>
                          <m:t>p</m:t>
                        </m:r>
                      </m:e>
                      <m:sub>
                        <m:r>
                          <m:rPr>
                            <m:sty m:val="p"/>
                          </m:rPr>
                          <a:rPr lang="en-US" altLang="zh-CN">
                            <a:latin typeface="DejaVu Math TeX Gyre" panose="02000503000000000000" charset="0"/>
                            <a:cs typeface="DejaVu Math TeX Gyre" panose="02000503000000000000" charset="0"/>
                          </a:rPr>
                          <m:t>T</m:t>
                        </m:r>
                      </m:sub>
                    </m:sSub>
                    <m:r>
                      <a:rPr lang="en-US" altLang="zh-CN">
                        <a:latin typeface="DejaVu Math TeX Gyre" panose="02000503000000000000" charset="0"/>
                        <a:cs typeface="DejaVu Math TeX Gyre" panose="02000503000000000000" charset="0"/>
                      </a:rPr>
                      <m:t>,</m:t>
                    </m:r>
                    <m:r>
                      <m:rPr>
                        <m:sty m:val="p"/>
                      </m:rPr>
                      <a:rPr lang="en-US" altLang="zh-CN">
                        <a:latin typeface="DejaVu Math TeX Gyre" panose="02000503000000000000" charset="0"/>
                        <a:cs typeface="DejaVu Math TeX Gyre" panose="02000503000000000000" charset="0"/>
                      </a:rPr>
                      <m:t>y</m:t>
                    </m:r>
                    <m:r>
                      <a:rPr lang="en-US" altLang="zh-CN">
                        <a:latin typeface="DejaVu Math TeX Gyre" panose="02000503000000000000" charset="0"/>
                        <a:cs typeface="DejaVu Math TeX Gyre" panose="02000503000000000000" charset="0"/>
                      </a:rPr>
                      <m:t>)</m:t>
                    </m:r>
                  </m:oMath>
                </a14:m>
                <a:r>
                  <a:rPr lang="en-US" altLang="zh-CN"/>
                  <a:t> distribution</a:t>
                </a:r>
                <a:endParaRPr lang="en-US" altLang="zh-CN"/>
              </a:p>
            </p:txBody>
          </p:sp>
        </mc:Choice>
        <mc:Fallback>
          <p:sp>
            <p:nvSpPr>
              <p:cNvPr id="3" name="内容占位符 2"/>
              <p:cNvSpPr>
                <a:spLocks noRot="1" noChangeAspect="1" noMove="1" noResize="1" noEditPoints="1" noAdjustHandles="1" noChangeArrowheads="1" noChangeShapeType="1" noTextEdit="1"/>
              </p:cNvSpPr>
              <p:nvPr>
                <p:ph idx="1"/>
              </p:nvPr>
            </p:nvSpPr>
            <p:spPr>
              <a:xfrm>
                <a:off x="647700" y="1584960"/>
                <a:ext cx="10515600" cy="4592320"/>
              </a:xfrm>
              <a:blipFill rotWithShape="1">
                <a:blip r:embed="rId1"/>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endParaRPr lang="zh-CN" altLang="en-US"/>
          </a:p>
          <a:p>
            <a:endParaRPr lang="zh-CN" altLang="en-US"/>
          </a:p>
          <a:p>
            <a:pPr marL="0" indent="0">
              <a:buNone/>
            </a:pPr>
            <a:endParaRPr lang="zh-CN" altLang="en-US"/>
          </a:p>
          <a:p>
            <a:pPr marL="0" indent="0" algn="ctr">
              <a:buNone/>
            </a:pPr>
            <a:r>
              <a:rPr lang="en-US" altLang="zh-CN" sz="4000"/>
              <a:t>Result</a:t>
            </a:r>
            <a:endParaRPr lang="en-US" altLang="zh-CN" sz="4000"/>
          </a:p>
        </p:txBody>
      </p:sp>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normAutofit fontScale="90000"/>
              </a:bodyPr>
              <a:p>
                <a14:m>
                  <m:oMath xmlns:m="http://schemas.openxmlformats.org/officeDocument/2006/math">
                    <m:sSub>
                      <m:sSubPr>
                        <m:ctrlP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2</m:t>
                        </m:r>
                        <m:r>
                          <m:rPr>
                            <m:sty m:val="p"/>
                          </m:rP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t>S</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ub>
                    </m:sSub>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Sub>
                      <m:sSubPr>
                        <m:ctrlP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t>𝐽</m:t>
                        </m:r>
                        <m: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t>/</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sub>
                    </m:sSub>
                  </m:oMath>
                </a14:m>
                <a:r>
                  <a:rPr lang="en-US" altLang="zh-CN"/>
                  <a:t> v.s. Normalized </a:t>
                </a:r>
                <a:r>
                  <a:rPr lang="en-US" altLang="zh-CN"/>
                  <a:t>PVNTRACKS</a:t>
                </a:r>
                <a:endParaRPr lang="en-US" altLang="zh-CN"/>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b="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47700" y="1851660"/>
                <a:ext cx="5222875" cy="3894455"/>
              </a:xfrm>
            </p:spPr>
            <p:txBody>
              <a:bodyPr>
                <a:normAutofit fontScale="90000"/>
              </a:bodyPr>
              <a:p>
                <a:pPr>
                  <a:lnSpc>
                    <a:spcPct val="120000"/>
                  </a:lnSpc>
                  <a:spcBef>
                    <a:spcPts val="600"/>
                  </a:spcBef>
                  <a:spcAft>
                    <a:spcPts val="600"/>
                  </a:spcAft>
                </a:pPr>
                <a:r>
                  <a:rPr lang="en-US" altLang="zh-CN" sz="2400"/>
                  <a:t>Normalized </a:t>
                </a:r>
                <a14:m>
                  <m:oMath xmlns:m="http://schemas.openxmlformats.org/officeDocument/2006/math">
                    <m:sSub>
                      <m:sSubPr>
                        <m:ctrlPr>
                          <a:rPr lang="en-US" altLang="zh-CN" sz="2400"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sz="24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sz="24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r>
                          <a:rPr lang="en-US" altLang="zh-CN" sz="24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r>
                          <a:rPr lang="en-US" altLang="zh-CN" sz="24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2</m:t>
                        </m:r>
                        <m:r>
                          <m:rPr>
                            <m:sty m:val="p"/>
                          </m:rPr>
                          <a:rPr lang="en-US" altLang="zh-CN" sz="2400" dirty="0">
                            <a:solidFill>
                              <a:schemeClr val="tx1">
                                <a:lumMod val="85000"/>
                                <a:lumOff val="15000"/>
                              </a:schemeClr>
                            </a:solidFill>
                            <a:effectLst/>
                            <a:uFillTx/>
                            <a:latin typeface="DejaVu Math TeX Gyre" panose="02000503000000000000" charset="0"/>
                            <a:cs typeface="DejaVu Math TeX Gyre" panose="02000503000000000000" charset="0"/>
                          </a:rPr>
                          <m:t>S</m:t>
                        </m:r>
                        <m:r>
                          <a:rPr lang="en-US" altLang="zh-CN" sz="24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ub>
                    </m:sSub>
                    <m:r>
                      <a:rPr lang="en-US" altLang="zh-CN" sz="24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Sub>
                      <m:sSubPr>
                        <m:ctrlPr>
                          <a:rPr lang="en-US" altLang="zh-CN" sz="2400"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sz="24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sz="2400" dirty="0">
                            <a:solidFill>
                              <a:schemeClr val="tx1">
                                <a:lumMod val="85000"/>
                                <a:lumOff val="15000"/>
                              </a:schemeClr>
                            </a:solidFill>
                            <a:effectLst/>
                            <a:uFillTx/>
                            <a:latin typeface="DejaVu Math TeX Gyre" panose="02000503000000000000" charset="0"/>
                            <a:cs typeface="DejaVu Math TeX Gyre" panose="02000503000000000000" charset="0"/>
                          </a:rPr>
                          <m:t>𝐽</m:t>
                        </m:r>
                        <m:r>
                          <a:rPr lang="en-US" altLang="zh-CN" sz="2400" dirty="0">
                            <a:solidFill>
                              <a:schemeClr val="tx1">
                                <a:lumMod val="85000"/>
                                <a:lumOff val="15000"/>
                              </a:schemeClr>
                            </a:solidFill>
                            <a:effectLst/>
                            <a:uFillTx/>
                            <a:latin typeface="DejaVu Math TeX Gyre" panose="02000503000000000000" charset="0"/>
                            <a:cs typeface="DejaVu Math TeX Gyre" panose="02000503000000000000" charset="0"/>
                          </a:rPr>
                          <m:t>/</m:t>
                        </m:r>
                        <m:r>
                          <a:rPr lang="en-US" altLang="zh-CN" sz="24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sub>
                    </m:sSub>
                  </m:oMath>
                </a14:m>
                <a:r>
                  <a:rPr lang="en-US" altLang="zh-CN" sz="2400"/>
                  <a:t> as a function of PVNTRACKS.</a:t>
                </a:r>
                <a:endParaRPr lang="en-US" altLang="zh-CN" sz="2400"/>
              </a:p>
              <a:p>
                <a:pPr lvl="1">
                  <a:lnSpc>
                    <a:spcPct val="120000"/>
                  </a:lnSpc>
                  <a:spcBef>
                    <a:spcPts val="600"/>
                  </a:spcBef>
                  <a:spcAft>
                    <a:spcPts val="600"/>
                  </a:spcAft>
                </a:pPr>
                <a:r>
                  <a:rPr lang="en-US" altLang="zh-CN" sz="2055"/>
                  <a:t>Ratio for prompt production </a:t>
                </a:r>
                <a:r>
                  <a:rPr lang="en-US" altLang="zh-CN" sz="2055">
                    <a:gradFill>
                      <a:gsLst>
                        <a:gs pos="100000">
                          <a:srgbClr val="E06A6D"/>
                        </a:gs>
                        <a:gs pos="0">
                          <a:srgbClr val="FDB0BA"/>
                        </a:gs>
                      </a:gsLst>
                      <a:lin scaled="1"/>
                    </a:gradFill>
                  </a:rPr>
                  <a:t>decreases</a:t>
                </a:r>
                <a:r>
                  <a:rPr lang="en-US" altLang="zh-CN" sz="2055"/>
                  <a:t> with PVNTRACKS.</a:t>
                </a:r>
                <a:endParaRPr lang="en-US" altLang="zh-CN" sz="2055"/>
              </a:p>
              <a:p>
                <a:pPr lvl="1">
                  <a:lnSpc>
                    <a:spcPct val="120000"/>
                  </a:lnSpc>
                  <a:spcBef>
                    <a:spcPts val="600"/>
                  </a:spcBef>
                  <a:spcAft>
                    <a:spcPts val="600"/>
                  </a:spcAft>
                </a:pPr>
                <a:r>
                  <a:rPr lang="en-US" altLang="zh-CN" sz="2055"/>
                  <a:t>Ratio for non-prompt production </a:t>
                </a:r>
                <a:r>
                  <a:rPr lang="en-US" altLang="zh-CN" sz="2055">
                    <a:solidFill>
                      <a:schemeClr val="accent1">
                        <a:lumMod val="75000"/>
                      </a:schemeClr>
                    </a:solidFill>
                  </a:rPr>
                  <a:t>does not show dependence</a:t>
                </a:r>
                <a:r>
                  <a:rPr lang="en-US" altLang="zh-CN" sz="2055"/>
                  <a:t> on PVNTRACKS</a:t>
                </a:r>
                <a:endParaRPr lang="en-US" altLang="zh-CN" sz="2055"/>
              </a:p>
              <a:p>
                <a:pPr marL="0" indent="0">
                  <a:lnSpc>
                    <a:spcPct val="120000"/>
                  </a:lnSpc>
                  <a:spcBef>
                    <a:spcPts val="600"/>
                  </a:spcBef>
                  <a:spcAft>
                    <a:spcPts val="600"/>
                  </a:spcAft>
                  <a:buNone/>
                </a:pPr>
                <a:r>
                  <a:rPr lang="en-US" altLang="zh-CN" sz="1800"/>
                  <a:t>    (height of box is systematic uncertainties, length of vertical line segment is the statistical uncertainties)</a:t>
                </a:r>
                <a:endParaRPr lang="en-US" altLang="zh-CN" sz="1800"/>
              </a:p>
            </p:txBody>
          </p:sp>
        </mc:Choice>
        <mc:Fallback>
          <p:sp>
            <p:nvSpPr>
              <p:cNvPr id="3" name="内容占位符 2"/>
              <p:cNvSpPr>
                <a:spLocks noRot="1" noChangeAspect="1" noMove="1" noResize="1" noEditPoints="1" noAdjustHandles="1" noChangeArrowheads="1" noChangeShapeType="1" noTextEdit="1"/>
              </p:cNvSpPr>
              <p:nvPr>
                <p:ph idx="1"/>
              </p:nvPr>
            </p:nvSpPr>
            <p:spPr>
              <a:xfrm>
                <a:off x="647700" y="1851660"/>
                <a:ext cx="5222875" cy="3894455"/>
              </a:xfrm>
              <a:blipFill rotWithShape="1">
                <a:blip r:embed="rId2"/>
                <a:stretch>
                  <a:fillRect/>
                </a:stretch>
              </a:blipFill>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p>
            <a:fld id="{49AE70B2-8BF9-45C0-BB95-33D1B9D3A854}" type="slidenum">
              <a:rPr lang="zh-CN" altLang="en-US" smtClean="0"/>
            </a:fld>
            <a:endParaRPr lang="zh-CN" altLang="en-US"/>
          </a:p>
        </p:txBody>
      </p:sp>
      <p:pic>
        <p:nvPicPr>
          <p:cNvPr id="4" name="图片 3"/>
          <p:cNvPicPr>
            <a:picLocks noChangeAspect="1"/>
          </p:cNvPicPr>
          <p:nvPr/>
        </p:nvPicPr>
        <p:blipFill>
          <a:blip r:embed="rId3"/>
          <a:stretch>
            <a:fillRect/>
          </a:stretch>
        </p:blipFill>
        <p:spPr>
          <a:xfrm>
            <a:off x="6159500" y="1631315"/>
            <a:ext cx="5194300" cy="41148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p>
                <a14:m>
                  <m:oMath xmlns:m="http://schemas.openxmlformats.org/officeDocument/2006/math">
                    <m:sSub>
                      <m:sSubPr>
                        <m:ctrlPr>
                          <a:rPr lang="en-US" altLang="zh-CN" sz="2800"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2</m:t>
                        </m:r>
                        <m:r>
                          <m:rPr>
                            <m:sty m:val="p"/>
                          </m:rPr>
                          <a:rPr lang="en-US" altLang="zh-CN" sz="2800" dirty="0">
                            <a:solidFill>
                              <a:schemeClr val="tx1">
                                <a:lumMod val="85000"/>
                                <a:lumOff val="15000"/>
                              </a:schemeClr>
                            </a:solidFill>
                            <a:effectLst/>
                            <a:uFillTx/>
                            <a:latin typeface="DejaVu Math TeX Gyre" panose="02000503000000000000" charset="0"/>
                            <a:cs typeface="DejaVu Math TeX Gyre" panose="02000503000000000000" charset="0"/>
                          </a:rPr>
                          <m:t>S</m:t>
                        </m:r>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ub>
                    </m:sSub>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Sub>
                      <m:sSubPr>
                        <m:ctrlPr>
                          <a:rPr lang="en-US" altLang="zh-CN" sz="2800"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sz="2800" dirty="0">
                            <a:solidFill>
                              <a:schemeClr val="tx1">
                                <a:lumMod val="85000"/>
                                <a:lumOff val="15000"/>
                              </a:schemeClr>
                            </a:solidFill>
                            <a:effectLst/>
                            <a:uFillTx/>
                            <a:latin typeface="DejaVu Math TeX Gyre" panose="02000503000000000000" charset="0"/>
                            <a:cs typeface="DejaVu Math TeX Gyre" panose="02000503000000000000" charset="0"/>
                          </a:rPr>
                          <m:t>𝐽</m:t>
                        </m:r>
                        <m:r>
                          <a:rPr lang="en-US" altLang="zh-CN" sz="2800" dirty="0">
                            <a:solidFill>
                              <a:schemeClr val="tx1">
                                <a:lumMod val="85000"/>
                                <a:lumOff val="15000"/>
                              </a:schemeClr>
                            </a:solidFill>
                            <a:effectLst/>
                            <a:uFillTx/>
                            <a:latin typeface="DejaVu Math TeX Gyre" panose="02000503000000000000" charset="0"/>
                            <a:cs typeface="DejaVu Math TeX Gyre" panose="02000503000000000000" charset="0"/>
                          </a:rPr>
                          <m:t>/</m:t>
                        </m:r>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sub>
                    </m:sSub>
                  </m:oMath>
                </a14:m>
                <a:r>
                  <a:rPr lang="en-US" altLang="zh-CN" sz="2800">
                    <a:sym typeface="+mn-ea"/>
                  </a:rPr>
                  <a:t> v.s. Normalized nForwardTracks  &amp; nBackTracks</a:t>
                </a:r>
                <a:endParaRPr lang="en-US" altLang="zh-CN" sz="2800">
                  <a:sym typeface="+mn-ea"/>
                </a:endParaRPr>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b="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47700" y="1584960"/>
                <a:ext cx="10972800" cy="715645"/>
              </a:xfrm>
            </p:spPr>
            <p:txBody>
              <a:bodyPr/>
              <a:p>
                <a:pPr>
                  <a:buFont typeface="Arial" panose="020B0604020202090204" pitchFamily="34" charset="0"/>
                  <a:buChar char="•"/>
                </a:pPr>
                <a:r>
                  <a:rPr lang="en-US" altLang="zh-CN">
                    <a:sym typeface="+mn-ea"/>
                  </a:rPr>
                  <a:t>Normalized </a:t>
                </a:r>
                <a14:m>
                  <m:oMath xmlns:m="http://schemas.openxmlformats.org/officeDocument/2006/math">
                    <m:sSub>
                      <m:sSubPr>
                        <m:ctrlP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2</m:t>
                        </m:r>
                        <m:r>
                          <m:rPr>
                            <m:sty m:val="p"/>
                          </m:rP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t>S</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ub>
                    </m:sSub>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Sub>
                      <m:sSubPr>
                        <m:ctrlP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t>𝐽</m:t>
                        </m:r>
                        <m: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t>/</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sub>
                    </m:sSub>
                  </m:oMath>
                </a14:m>
                <a:r>
                  <a:rPr lang="en-US" altLang="zh-CN">
                    <a:sym typeface="+mn-ea"/>
                  </a:rPr>
                  <a:t>~ nForwardTracks and nBackTracks:</a:t>
                </a:r>
                <a:endParaRPr lang="en-US" altLang="zh-CN"/>
              </a:p>
            </p:txBody>
          </p:sp>
        </mc:Choice>
        <mc:Fallback>
          <p:sp>
            <p:nvSpPr>
              <p:cNvPr id="3" name="内容占位符 2"/>
              <p:cNvSpPr>
                <a:spLocks noRot="1" noChangeAspect="1" noMove="1" noResize="1" noEditPoints="1" noAdjustHandles="1" noChangeArrowheads="1" noChangeShapeType="1" noTextEdit="1"/>
              </p:cNvSpPr>
              <p:nvPr>
                <p:ph idx="1"/>
              </p:nvPr>
            </p:nvSpPr>
            <p:spPr>
              <a:xfrm>
                <a:off x="647700" y="1584960"/>
                <a:ext cx="10972800" cy="715645"/>
              </a:xfr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5245735" y="5236845"/>
                <a:ext cx="2877820" cy="245110"/>
              </a:xfrm>
              <a:prstGeom prst="rect">
                <a:avLst/>
              </a:prstGeom>
              <a:noFill/>
            </p:spPr>
            <p:txBody>
              <a:bodyPr wrap="square" rtlCol="0">
                <a:spAutoFit/>
              </a:bodyPr>
              <a:p>
                <a:pPr algn="l"/>
                <a:r>
                  <a:rPr lang="en-US" altLang="zh-CN" sz="1000"/>
                  <a:t>nBackTracks is measured in: </a:t>
                </a:r>
                <a14:m>
                  <m:oMath xmlns:m="http://schemas.openxmlformats.org/officeDocument/2006/math">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5</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2</m:t>
                    </m:r>
                    <m:r>
                      <a:rPr lang="en-US" altLang="zh-CN" sz="1000" i="1">
                        <a:latin typeface="DejaVu Math TeX Gyre" panose="02000503000000000000" charset="0"/>
                        <a:cs typeface="DejaVu Math TeX Gyre" panose="02000503000000000000" charset="0"/>
                      </a:rPr>
                      <m:t>&lt;</m:t>
                    </m:r>
                    <m:r>
                      <a:rPr lang="en-US" altLang="zh-CN" sz="1000" i="1">
                        <a:latin typeface="DejaVu Math TeX Gyre" panose="02000503000000000000" charset="0"/>
                        <a:cs typeface="DejaVu Math TeX Gyre" panose="02000503000000000000" charset="0"/>
                      </a:rPr>
                      <m:t>𝜂</m:t>
                    </m:r>
                    <m:r>
                      <a:rPr lang="en-US" altLang="zh-CN" sz="1000" i="1">
                        <a:latin typeface="DejaVu Math TeX Gyre" panose="02000503000000000000" charset="0"/>
                        <a:cs typeface="DejaVu Math TeX Gyre" panose="02000503000000000000" charset="0"/>
                      </a:rPr>
                      <m:t>&lt;−</m:t>
                    </m:r>
                    <m:r>
                      <a:rPr lang="en-US" altLang="zh-CN" sz="1000" i="1">
                        <a:latin typeface="DejaVu Math TeX Gyre" panose="02000503000000000000" charset="0"/>
                        <a:cs typeface="DejaVu Math TeX Gyre" panose="02000503000000000000" charset="0"/>
                      </a:rPr>
                      <m:t>1</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ea typeface="宋体" charset="0"/>
                        <a:cs typeface="DejaVu Math TeX Gyre" panose="02000503000000000000" charset="0"/>
                      </a:rPr>
                      <m:t>5</m:t>
                    </m:r>
                  </m:oMath>
                </a14:m>
                <a:endParaRPr lang="en-US" altLang="zh-CN" sz="1000" i="1">
                  <a:latin typeface="DejaVu Math TeX Gyre" panose="02000503000000000000" charset="0"/>
                  <a:ea typeface="宋体" charset="0"/>
                  <a:cs typeface="DejaVu Math TeX Gyre" panose="02000503000000000000"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5245735" y="5236845"/>
                <a:ext cx="2877820" cy="24511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8549005" y="5236845"/>
                <a:ext cx="2866390" cy="245110"/>
              </a:xfrm>
              <a:prstGeom prst="rect">
                <a:avLst/>
              </a:prstGeom>
              <a:noFill/>
            </p:spPr>
            <p:txBody>
              <a:bodyPr wrap="none" rtlCol="0" anchor="t">
                <a:spAutoFit/>
              </a:bodyPr>
              <a:p>
                <a:pPr algn="l"/>
                <a:r>
                  <a:rPr lang="en-US" altLang="zh-CN" sz="1000">
                    <a:sym typeface="+mn-ea"/>
                  </a:rPr>
                  <a:t>nForwardTracks is measured in: </a:t>
                </a:r>
                <a14:m>
                  <m:oMath xmlns:m="http://schemas.openxmlformats.org/officeDocument/2006/math">
                    <m:r>
                      <a:rPr lang="en-US" altLang="zh-CN" sz="1000" i="1">
                        <a:latin typeface="DejaVu Math TeX Gyre" panose="02000503000000000000" charset="0"/>
                        <a:cs typeface="DejaVu Math TeX Gyre" panose="02000503000000000000" charset="0"/>
                      </a:rPr>
                      <m:t>1</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5</m:t>
                    </m:r>
                    <m:r>
                      <a:rPr lang="en-US" altLang="zh-CN" sz="1000" i="1">
                        <a:latin typeface="DejaVu Math TeX Gyre" panose="02000503000000000000" charset="0"/>
                        <a:cs typeface="DejaVu Math TeX Gyre" panose="02000503000000000000" charset="0"/>
                      </a:rPr>
                      <m:t>&lt;</m:t>
                    </m:r>
                    <m:r>
                      <a:rPr lang="en-US" altLang="zh-CN" sz="1000" i="1">
                        <a:latin typeface="DejaVu Math TeX Gyre" panose="02000503000000000000" charset="0"/>
                        <a:cs typeface="DejaVu Math TeX Gyre" panose="02000503000000000000" charset="0"/>
                      </a:rPr>
                      <m:t>𝜂</m:t>
                    </m:r>
                    <m:r>
                      <a:rPr lang="en-US" altLang="zh-CN" sz="1000" i="1">
                        <a:latin typeface="DejaVu Math TeX Gyre" panose="02000503000000000000" charset="0"/>
                        <a:cs typeface="DejaVu Math TeX Gyre" panose="02000503000000000000" charset="0"/>
                      </a:rPr>
                      <m:t>&lt;</m:t>
                    </m:r>
                    <m:r>
                      <a:rPr lang="en-US" altLang="zh-CN" sz="1000" i="1">
                        <a:latin typeface="DejaVu Math TeX Gyre" panose="02000503000000000000" charset="0"/>
                        <a:cs typeface="DejaVu Math TeX Gyre" panose="02000503000000000000" charset="0"/>
                      </a:rPr>
                      <m:t>5</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ea typeface="宋体" charset="0"/>
                        <a:cs typeface="DejaVu Math TeX Gyre" panose="02000503000000000000" charset="0"/>
                      </a:rPr>
                      <m:t>2</m:t>
                    </m:r>
                  </m:oMath>
                </a14:m>
                <a:endParaRPr lang="en-US" altLang="zh-CN" sz="1000" i="1">
                  <a:latin typeface="DejaVu Math TeX Gyre" panose="02000503000000000000" charset="0"/>
                  <a:ea typeface="宋体" charset="0"/>
                  <a:cs typeface="DejaVu Math TeX Gyre" panose="02000503000000000000"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8549005" y="5236845"/>
                <a:ext cx="2866390" cy="245110"/>
              </a:xfrm>
              <a:prstGeom prst="rect">
                <a:avLst/>
              </a:prstGeom>
              <a:blipFill rotWithShape="1">
                <a:blip r:embed="rId4"/>
                <a:stretch>
                  <a:fillRect/>
                </a:stretch>
              </a:blipFill>
            </p:spPr>
            <p:txBody>
              <a:bodyPr/>
              <a:lstStyle/>
              <a:p>
                <a:r>
                  <a:rPr lang="zh-CN" altLang="en-US">
                    <a:noFill/>
                  </a:rPr>
                  <a:t> </a:t>
                </a:r>
              </a:p>
            </p:txBody>
          </p:sp>
        </mc:Fallback>
      </mc:AlternateContent>
      <p:sp>
        <p:nvSpPr>
          <p:cNvPr id="8" name="灯片编号占位符 7"/>
          <p:cNvSpPr>
            <a:spLocks noGrp="1"/>
          </p:cNvSpPr>
          <p:nvPr>
            <p:ph type="sldNum" sz="quarter" idx="12"/>
          </p:nvPr>
        </p:nvSpPr>
        <p:spPr/>
        <p:txBody>
          <a:bodyPr/>
          <a:p>
            <a:fld id="{49AE70B2-8BF9-45C0-BB95-33D1B9D3A854}" type="slidenum">
              <a:rPr lang="zh-CN" altLang="en-US" smtClean="0"/>
            </a:fld>
            <a:endParaRPr lang="zh-CN" altLang="en-US"/>
          </a:p>
        </p:txBody>
      </p:sp>
      <mc:AlternateContent xmlns:mc="http://schemas.openxmlformats.org/markup-compatibility/2006">
        <mc:Choice xmlns:a14="http://schemas.microsoft.com/office/drawing/2010/main" Requires="a14">
          <p:sp>
            <p:nvSpPr>
              <p:cNvPr id="9" name="文本框 8"/>
              <p:cNvSpPr txBox="1"/>
              <p:nvPr/>
            </p:nvSpPr>
            <p:spPr>
              <a:xfrm>
                <a:off x="668655" y="2447925"/>
                <a:ext cx="4250055" cy="2782570"/>
              </a:xfrm>
              <a:prstGeom prst="rect">
                <a:avLst/>
              </a:prstGeom>
              <a:noFill/>
            </p:spPr>
            <p:txBody>
              <a:bodyPr wrap="square" rtlCol="0">
                <a:spAutoFit/>
              </a:bodyPr>
              <a:p>
                <a:pPr marL="285750" indent="-285750">
                  <a:lnSpc>
                    <a:spcPct val="100000"/>
                  </a:lnSpc>
                  <a:spcBef>
                    <a:spcPts val="600"/>
                  </a:spcBef>
                  <a:spcAft>
                    <a:spcPts val="600"/>
                  </a:spcAft>
                  <a:buFont typeface="Arial" panose="020B0604020202090204" pitchFamily="34" charset="0"/>
                  <a:buChar char="•"/>
                </a:pPr>
                <a:r>
                  <a:rPr lang="en-US" altLang="zh-CN"/>
                  <a:t>For prompt signals:</a:t>
                </a:r>
                <a:endParaRPr lang="en-US" altLang="zh-CN"/>
              </a:p>
              <a:p>
                <a:pPr marL="742950" lvl="1" indent="-285750">
                  <a:lnSpc>
                    <a:spcPct val="100000"/>
                  </a:lnSpc>
                  <a:spcBef>
                    <a:spcPts val="600"/>
                  </a:spcBef>
                  <a:spcAft>
                    <a:spcPts val="600"/>
                  </a:spcAft>
                  <a:buFont typeface="Arial" panose="020B0604020202090204" pitchFamily="34" charset="0"/>
                  <a:buChar char="•"/>
                </a:pPr>
                <a14:m>
                  <m:oMath xmlns:m="http://schemas.openxmlformats.org/officeDocument/2006/math">
                    <m:sSub>
                      <m:sSubPr>
                        <m:ctrlP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2</m:t>
                        </m:r>
                        <m:r>
                          <m:rPr>
                            <m:sty m:val="p"/>
                          </m:rP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t>S</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ub>
                    </m:sSub>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Sub>
                      <m:sSubPr>
                        <m:ctrlP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t>𝐽</m:t>
                        </m:r>
                        <m: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t>/</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sub>
                    </m:sSub>
                  </m:oMath>
                </a14:m>
                <a:r>
                  <a:rPr lang="en-US" altLang="zh-CN"/>
                  <a:t> go through a deeper decreasing with nForwardTracks than with nBackTracks.</a:t>
                </a:r>
                <a:endParaRPr lang="en-US" altLang="zh-CN"/>
              </a:p>
              <a:p>
                <a:pPr marL="285750" indent="-285750">
                  <a:lnSpc>
                    <a:spcPct val="100000"/>
                  </a:lnSpc>
                  <a:spcBef>
                    <a:spcPts val="600"/>
                  </a:spcBef>
                  <a:spcAft>
                    <a:spcPts val="600"/>
                  </a:spcAft>
                  <a:buFont typeface="Arial" panose="020B0604020202090204" pitchFamily="34" charset="0"/>
                  <a:buChar char="•"/>
                </a:pPr>
                <a:r>
                  <a:rPr lang="en-US" altLang="zh-CN">
                    <a:sym typeface="+mn-ea"/>
                  </a:rPr>
                  <a:t>For non-prompt signals:</a:t>
                </a:r>
                <a:endParaRPr lang="en-US" altLang="zh-CN"/>
              </a:p>
              <a:p>
                <a:pPr marL="742950" lvl="1" indent="-285750">
                  <a:lnSpc>
                    <a:spcPct val="100000"/>
                  </a:lnSpc>
                  <a:spcBef>
                    <a:spcPts val="600"/>
                  </a:spcBef>
                  <a:spcAft>
                    <a:spcPts val="600"/>
                  </a:spcAft>
                  <a:buFont typeface="Arial" panose="020B0604020202090204" pitchFamily="34" charset="0"/>
                  <a:buChar char="•"/>
                </a:pPr>
                <a:r>
                  <a:rPr lang="en-US" altLang="zh-CN"/>
                  <a:t>No stronger suppression for </a:t>
                </a:r>
                <a14:m>
                  <m:oMath xmlns:m="http://schemas.openxmlformats.org/officeDocument/2006/math">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2</m:t>
                    </m:r>
                    <m:r>
                      <m:rPr>
                        <m:sty m:val="p"/>
                      </m:rPr>
                      <a:rPr lang="en-US" altLang="zh-CN" dirty="0">
                        <a:solidFill>
                          <a:schemeClr val="tx1">
                            <a:lumMod val="85000"/>
                            <a:lumOff val="15000"/>
                          </a:schemeClr>
                        </a:solidFill>
                        <a:effectLst/>
                        <a:uFillTx/>
                        <a:latin typeface="DejaVu Math TeX Gyre" panose="02000503000000000000" charset="0"/>
                        <a:cs typeface="DejaVu Math TeX Gyre" panose="02000503000000000000" charset="0"/>
                      </a:rPr>
                      <m:t>S</m:t>
                    </m:r>
                    <m:r>
                      <a:rPr lang="en-US" altLang="zh-CN"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oMath>
                </a14:m>
                <a:r>
                  <a:rPr lang="en-US" altLang="zh-CN"/>
                  <a:t> is observed. </a:t>
                </a:r>
                <a:endParaRPr lang="en-US" altLang="zh-CN"/>
              </a:p>
            </p:txBody>
          </p:sp>
        </mc:Choice>
        <mc:Fallback>
          <p:sp>
            <p:nvSpPr>
              <p:cNvPr id="9" name="文本框 8"/>
              <p:cNvSpPr txBox="1">
                <a:spLocks noRot="1" noChangeAspect="1" noMove="1" noResize="1" noEditPoints="1" noAdjustHandles="1" noChangeArrowheads="1" noChangeShapeType="1" noTextEdit="1"/>
              </p:cNvSpPr>
              <p:nvPr/>
            </p:nvSpPr>
            <p:spPr>
              <a:xfrm>
                <a:off x="668655" y="2447925"/>
                <a:ext cx="4250055" cy="2782570"/>
              </a:xfrm>
              <a:prstGeom prst="rect">
                <a:avLst/>
              </a:prstGeom>
              <a:blipFill rotWithShape="1">
                <a:blip r:embed="rId5"/>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6"/>
          <a:stretch>
            <a:fillRect/>
          </a:stretch>
        </p:blipFill>
        <p:spPr>
          <a:xfrm>
            <a:off x="4565650" y="2360930"/>
            <a:ext cx="7442200" cy="2857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p>
                <a14:m>
                  <m:oMath xmlns:m="http://schemas.openxmlformats.org/officeDocument/2006/math">
                    <m:sSub>
                      <m:sSubPr>
                        <m:ctrlPr>
                          <a:rPr lang="en-US" altLang="zh-CN" sz="2800"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2</m:t>
                        </m:r>
                        <m:r>
                          <m:rPr>
                            <m:sty m:val="p"/>
                          </m:rPr>
                          <a:rPr lang="en-US" altLang="zh-CN" sz="2800" dirty="0">
                            <a:solidFill>
                              <a:schemeClr val="tx1">
                                <a:lumMod val="85000"/>
                                <a:lumOff val="15000"/>
                              </a:schemeClr>
                            </a:solidFill>
                            <a:effectLst/>
                            <a:uFillTx/>
                            <a:latin typeface="DejaVu Math TeX Gyre" panose="02000503000000000000" charset="0"/>
                            <a:cs typeface="DejaVu Math TeX Gyre" panose="02000503000000000000" charset="0"/>
                          </a:rPr>
                          <m:t>S</m:t>
                        </m:r>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ub>
                    </m:sSub>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m:t>
                    </m:r>
                    <m:sSub>
                      <m:sSubPr>
                        <m:ctrlPr>
                          <a:rPr lang="en-US" altLang="zh-CN" sz="2800" dirty="0">
                            <a:solidFill>
                              <a:schemeClr val="tx1">
                                <a:lumMod val="85000"/>
                                <a:lumOff val="15000"/>
                              </a:schemeClr>
                            </a:solidFill>
                            <a:effectLst/>
                            <a:uFillTx/>
                            <a:latin typeface="DejaVu Math TeX Gyre" panose="02000503000000000000" charset="0"/>
                            <a:cs typeface="DejaVu Math TeX Gyre" panose="02000503000000000000" charset="0"/>
                          </a:rPr>
                        </m:ctrlPr>
                      </m:sSubPr>
                      <m:e>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𝜎</m:t>
                        </m:r>
                      </m:e>
                      <m:sub>
                        <m:r>
                          <a:rPr lang="en-US" altLang="zh-CN" sz="2800" dirty="0">
                            <a:solidFill>
                              <a:schemeClr val="tx1">
                                <a:lumMod val="85000"/>
                                <a:lumOff val="15000"/>
                              </a:schemeClr>
                            </a:solidFill>
                            <a:effectLst/>
                            <a:uFillTx/>
                            <a:latin typeface="DejaVu Math TeX Gyre" panose="02000503000000000000" charset="0"/>
                            <a:cs typeface="DejaVu Math TeX Gyre" panose="02000503000000000000" charset="0"/>
                          </a:rPr>
                          <m:t>𝐽</m:t>
                        </m:r>
                        <m:r>
                          <a:rPr lang="en-US" altLang="zh-CN" sz="2800" dirty="0">
                            <a:solidFill>
                              <a:schemeClr val="tx1">
                                <a:lumMod val="85000"/>
                                <a:lumOff val="15000"/>
                              </a:schemeClr>
                            </a:solidFill>
                            <a:effectLst/>
                            <a:uFillTx/>
                            <a:latin typeface="DejaVu Math TeX Gyre" panose="02000503000000000000" charset="0"/>
                            <a:cs typeface="DejaVu Math TeX Gyre" panose="02000503000000000000" charset="0"/>
                          </a:rPr>
                          <m:t>/</m:t>
                        </m:r>
                        <m:r>
                          <a:rPr lang="en-US" altLang="zh-CN" sz="2800" dirty="0">
                            <a:solidFill>
                              <a:schemeClr val="tx1">
                                <a:lumMod val="85000"/>
                                <a:lumOff val="15000"/>
                              </a:schemeClr>
                            </a:solidFill>
                            <a:effectLst/>
                            <a:uFillTx/>
                            <a:latin typeface="DejaVu Math TeX Gyre" panose="02000503000000000000" charset="0"/>
                            <a:ea typeface="宋体" charset="0"/>
                            <a:cs typeface="DejaVu Math TeX Gyre" panose="02000503000000000000" charset="0"/>
                          </a:rPr>
                          <m:t>𝜓</m:t>
                        </m:r>
                      </m:sub>
                    </m:sSub>
                  </m:oMath>
                </a14:m>
                <a:r>
                  <a:rPr lang="en-US" altLang="zh-CN" sz="2800">
                    <a:sym typeface="+mn-ea"/>
                  </a:rPr>
                  <a:t>~ nForwardTracks and nBackTracks</a:t>
                </a:r>
                <a:endParaRPr lang="en-US" altLang="zh-CN" sz="2800">
                  <a:sym typeface="+mn-ea"/>
                </a:endParaRPr>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b="24"/>
                </a:stretch>
              </a:blipFill>
            </p:spPr>
            <p:txBody>
              <a:bodyPr/>
              <a:lstStyle/>
              <a:p>
                <a:r>
                  <a:rPr lang="zh-CN" altLang="en-US">
                    <a:noFill/>
                  </a:rPr>
                  <a:t> </a:t>
                </a:r>
              </a:p>
            </p:txBody>
          </p:sp>
        </mc:Fallback>
      </mc:AlternateContent>
      <p:sp>
        <p:nvSpPr>
          <p:cNvPr id="8" name="灯片编号占位符 7"/>
          <p:cNvSpPr>
            <a:spLocks noGrp="1"/>
          </p:cNvSpPr>
          <p:nvPr>
            <p:ph type="sldNum" sz="quarter" idx="12"/>
          </p:nvPr>
        </p:nvSpPr>
        <p:spPr/>
        <p:txBody>
          <a:bodyPr/>
          <a:p>
            <a:fld id="{49AE70B2-8BF9-45C0-BB95-33D1B9D3A854}" type="slidenum">
              <a:rPr lang="zh-CN" altLang="en-US" smtClean="0"/>
            </a:fld>
            <a:endParaRPr lang="zh-CN" altLang="en-US"/>
          </a:p>
        </p:txBody>
      </p:sp>
      <p:sp>
        <p:nvSpPr>
          <p:cNvPr id="5" name="内容占位符 4"/>
          <p:cNvSpPr/>
          <p:nvPr>
            <p:ph idx="1"/>
          </p:nvPr>
        </p:nvSpPr>
        <p:spPr>
          <a:xfrm>
            <a:off x="647700" y="1584325"/>
            <a:ext cx="10514965" cy="3997325"/>
          </a:xfrm>
        </p:spPr>
        <p:txBody>
          <a:bodyPr/>
          <a:p>
            <a:r>
              <a:rPr lang="en-US" altLang="zh-CN" sz="2000"/>
              <a:t>Results show that the suppression on ratio </a:t>
            </a:r>
            <a:r>
              <a:rPr lang="en-US" altLang="zh-CN" sz="2000">
                <a:solidFill>
                  <a:srgbClr val="FF0000"/>
                </a:solidFill>
              </a:rPr>
              <a:t>mainly result from the correlation of multiplicity and production measurements</a:t>
            </a:r>
            <a:r>
              <a:rPr lang="en-US" altLang="zh-CN" sz="2000"/>
              <a:t>.</a:t>
            </a:r>
            <a:endParaRPr lang="en-US" altLang="zh-CN" sz="2000"/>
          </a:p>
        </p:txBody>
      </p:sp>
      <p:pic>
        <p:nvPicPr>
          <p:cNvPr id="3" name="图片 2"/>
          <p:cNvPicPr>
            <a:picLocks noChangeAspect="1"/>
          </p:cNvPicPr>
          <p:nvPr/>
        </p:nvPicPr>
        <p:blipFill>
          <a:blip r:embed="rId2"/>
          <a:stretch>
            <a:fillRect/>
          </a:stretch>
        </p:blipFill>
        <p:spPr>
          <a:xfrm>
            <a:off x="5553075" y="2185670"/>
            <a:ext cx="5220970" cy="4188460"/>
          </a:xfrm>
          <a:prstGeom prst="rect">
            <a:avLst/>
          </a:prstGeom>
        </p:spPr>
      </p:pic>
      <p:pic>
        <p:nvPicPr>
          <p:cNvPr id="4" name="内容占位符 4"/>
          <p:cNvPicPr>
            <a:picLocks noChangeAspect="1"/>
          </p:cNvPicPr>
          <p:nvPr/>
        </p:nvPicPr>
        <p:blipFill>
          <a:blip r:embed="rId3"/>
          <a:srcRect l="26557" t="10242" r="18788" b="6970"/>
          <a:stretch>
            <a:fillRect/>
          </a:stretch>
        </p:blipFill>
        <p:spPr>
          <a:xfrm>
            <a:off x="1361440" y="2252345"/>
            <a:ext cx="3947795" cy="3650615"/>
          </a:xfrm>
          <a:prstGeom prst="rect">
            <a:avLst/>
          </a:prstGeom>
        </p:spPr>
      </p:pic>
      <p:sp>
        <p:nvSpPr>
          <p:cNvPr id="7" name="文本框 6"/>
          <p:cNvSpPr txBox="1"/>
          <p:nvPr/>
        </p:nvSpPr>
        <p:spPr>
          <a:xfrm>
            <a:off x="1361440" y="6036945"/>
            <a:ext cx="4843145" cy="337185"/>
          </a:xfrm>
          <a:prstGeom prst="rect">
            <a:avLst/>
          </a:prstGeom>
          <a:noFill/>
        </p:spPr>
        <p:txBody>
          <a:bodyPr wrap="square" rtlCol="0">
            <a:spAutoFit/>
          </a:bodyPr>
          <a:p>
            <a:r>
              <a:rPr lang="en-US" altLang="zh-CN" sz="1600"/>
              <a:t>nForwardTracks v.s. nBackTracks,  corr=0.54</a:t>
            </a:r>
            <a:endParaRPr lang="en-US" altLang="zh-CN"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p>
                <a:r>
                  <a:rPr lang="en-US" altLang="zh-CN"/>
                  <a:t>Result in different </a:t>
                </a:r>
                <a14:m>
                  <m:oMath xmlns:m="http://schemas.openxmlformats.org/officeDocument/2006/math">
                    <m:sSub>
                      <m:sSubPr>
                        <m:ctrlPr>
                          <a:rPr lang="en-US" altLang="zh-CN">
                            <a:solidFill>
                              <a:schemeClr val="bg2">
                                <a:lumMod val="10000"/>
                              </a:schemeClr>
                            </a:solidFill>
                            <a:latin typeface="DejaVu Math TeX Gyre" panose="02000503000000000000" charset="0"/>
                            <a:cs typeface="DejaVu Math TeX Gyre" panose="02000503000000000000" charset="0"/>
                          </a:rPr>
                        </m:ctrlPr>
                      </m:sSubPr>
                      <m:e>
                        <m:r>
                          <m:rPr>
                            <m:sty m:val="p"/>
                          </m:rPr>
                          <a:rPr lang="en-US" altLang="zh-CN">
                            <a:solidFill>
                              <a:schemeClr val="bg2">
                                <a:lumMod val="10000"/>
                              </a:schemeClr>
                            </a:solidFill>
                            <a:latin typeface="DejaVu Math TeX Gyre" panose="02000503000000000000" charset="0"/>
                            <a:cs typeface="DejaVu Math TeX Gyre" panose="02000503000000000000" charset="0"/>
                          </a:rPr>
                          <m:t>p</m:t>
                        </m:r>
                      </m:e>
                      <m:sub>
                        <m:r>
                          <m:rPr>
                            <m:sty m:val="p"/>
                          </m:rPr>
                          <a:rPr lang="en-US" altLang="zh-CN">
                            <a:solidFill>
                              <a:schemeClr val="bg2">
                                <a:lumMod val="10000"/>
                              </a:schemeClr>
                            </a:solidFill>
                            <a:latin typeface="DejaVu Math TeX Gyre" panose="02000503000000000000" charset="0"/>
                            <a:cs typeface="DejaVu Math TeX Gyre" panose="02000503000000000000" charset="0"/>
                          </a:rPr>
                          <m:t>T</m:t>
                        </m:r>
                      </m:sub>
                    </m:sSub>
                  </m:oMath>
                </a14:m>
                <a:r>
                  <a:rPr lang="en-US" altLang="zh-CN"/>
                  <a:t> bin</a:t>
                </a:r>
                <a:endParaRPr lang="en-US" altLang="zh-CN"/>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b="24"/>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mc:AlternateContent xmlns:mc="http://schemas.openxmlformats.org/markup-compatibility/2006">
        <mc:Choice xmlns:a14="http://schemas.microsoft.com/office/drawing/2010/main" Requires="a14">
          <p:sp>
            <p:nvSpPr>
              <p:cNvPr id="7" name="内容占位符 6"/>
              <p:cNvSpPr/>
              <p:nvPr>
                <p:ph idx="1"/>
              </p:nvPr>
            </p:nvSpPr>
            <p:spPr>
              <a:xfrm>
                <a:off x="647700" y="1583690"/>
                <a:ext cx="10515600" cy="4593590"/>
              </a:xfrm>
            </p:spPr>
            <p:txBody>
              <a:bodyPr/>
              <a:p>
                <a:r>
                  <a:rPr lang="en-US" altLang="zh-CN"/>
                  <a:t>Normalized ratio v.s. PVNTRACKS in different </a:t>
                </a:r>
                <a14:m>
                  <m:oMath xmlns:m="http://schemas.openxmlformats.org/officeDocument/2006/math">
                    <m:sSub>
                      <m:sSubPr>
                        <m:ctrlPr>
                          <a:rPr lang="en-US" altLang="zh-CN">
                            <a:solidFill>
                              <a:schemeClr val="bg2">
                                <a:lumMod val="10000"/>
                              </a:schemeClr>
                            </a:solidFill>
                            <a:latin typeface="DejaVu Math TeX Gyre" panose="02000503000000000000" charset="0"/>
                            <a:cs typeface="DejaVu Math TeX Gyre" panose="02000503000000000000" charset="0"/>
                          </a:rPr>
                        </m:ctrlPr>
                      </m:sSubPr>
                      <m:e>
                        <m:r>
                          <m:rPr>
                            <m:sty m:val="p"/>
                          </m:rPr>
                          <a:rPr lang="en-US" altLang="zh-CN">
                            <a:solidFill>
                              <a:schemeClr val="bg2">
                                <a:lumMod val="10000"/>
                              </a:schemeClr>
                            </a:solidFill>
                            <a:latin typeface="DejaVu Math TeX Gyre" panose="02000503000000000000" charset="0"/>
                            <a:cs typeface="DejaVu Math TeX Gyre" panose="02000503000000000000" charset="0"/>
                          </a:rPr>
                          <m:t>p</m:t>
                        </m:r>
                      </m:e>
                      <m:sub>
                        <m:r>
                          <m:rPr>
                            <m:sty m:val="p"/>
                          </m:rPr>
                          <a:rPr lang="en-US" altLang="zh-CN">
                            <a:solidFill>
                              <a:schemeClr val="bg2">
                                <a:lumMod val="10000"/>
                              </a:schemeClr>
                            </a:solidFill>
                            <a:latin typeface="DejaVu Math TeX Gyre" panose="02000503000000000000" charset="0"/>
                            <a:cs typeface="DejaVu Math TeX Gyre" panose="02000503000000000000" charset="0"/>
                          </a:rPr>
                          <m:t>T</m:t>
                        </m:r>
                      </m:sub>
                    </m:sSub>
                  </m:oMath>
                </a14:m>
                <a:r>
                  <a:rPr lang="en-US" altLang="zh-CN"/>
                  <a:t> bin:</a:t>
                </a:r>
                <a:endParaRPr lang="en-US" altLang="zh-CN"/>
              </a:p>
            </p:txBody>
          </p:sp>
        </mc:Choice>
        <mc:Fallback>
          <p:sp>
            <p:nvSpPr>
              <p:cNvPr id="7" name="内容占位符 6"/>
              <p:cNvSpPr>
                <a:spLocks noRot="1" noChangeAspect="1" noMove="1" noResize="1" noEditPoints="1" noAdjustHandles="1" noChangeArrowheads="1" noChangeShapeType="1" noTextEdit="1"/>
              </p:cNvSpPr>
              <p:nvPr>
                <p:ph idx="1"/>
              </p:nvPr>
            </p:nvSpPr>
            <p:spPr>
              <a:xfrm>
                <a:off x="647700" y="1583690"/>
                <a:ext cx="10515600" cy="4593590"/>
              </a:xfrm>
              <a:blipFill rotWithShape="1">
                <a:blip r:embed="rId2"/>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760730" y="2136140"/>
            <a:ext cx="10593070" cy="3488055"/>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1452245" y="5805805"/>
                <a:ext cx="10104120" cy="368300"/>
              </a:xfrm>
              <a:prstGeom prst="rect">
                <a:avLst/>
              </a:prstGeom>
              <a:noFill/>
            </p:spPr>
            <p:txBody>
              <a:bodyPr wrap="square" rtlCol="0">
                <a:spAutoFit/>
              </a:bodyPr>
              <a:p>
                <a:r>
                  <a:rPr lang="en-US" altLang="zh-CN"/>
                  <a:t>The decreasing trend gets slower, could result from </a:t>
                </a:r>
                <a:r>
                  <a:rPr lang="en-US" altLang="zh-CN">
                    <a:solidFill>
                      <a:srgbClr val="FF0000"/>
                    </a:solidFill>
                  </a:rPr>
                  <a:t>less co-mover </a:t>
                </a:r>
                <a:r>
                  <a:rPr lang="en-US" altLang="zh-CN"/>
                  <a:t>in high </a:t>
                </a:r>
                <a14:m>
                  <m:oMath xmlns:m="http://schemas.openxmlformats.org/officeDocument/2006/math">
                    <m:sSub>
                      <m:sSubPr>
                        <m:ctrlPr>
                          <a:rPr lang="en-US" altLang="zh-CN">
                            <a:solidFill>
                              <a:schemeClr val="bg2">
                                <a:lumMod val="10000"/>
                              </a:schemeClr>
                            </a:solidFill>
                            <a:latin typeface="DejaVu Math TeX Gyre" panose="02000503000000000000" charset="0"/>
                            <a:cs typeface="DejaVu Math TeX Gyre" panose="02000503000000000000" charset="0"/>
                          </a:rPr>
                        </m:ctrlPr>
                      </m:sSubPr>
                      <m:e>
                        <m:r>
                          <m:rPr>
                            <m:sty m:val="p"/>
                          </m:rPr>
                          <a:rPr lang="en-US" altLang="zh-CN">
                            <a:solidFill>
                              <a:schemeClr val="bg2">
                                <a:lumMod val="10000"/>
                              </a:schemeClr>
                            </a:solidFill>
                            <a:latin typeface="DejaVu Math TeX Gyre" panose="02000503000000000000" charset="0"/>
                            <a:cs typeface="DejaVu Math TeX Gyre" panose="02000503000000000000" charset="0"/>
                          </a:rPr>
                          <m:t>p</m:t>
                        </m:r>
                      </m:e>
                      <m:sub>
                        <m:r>
                          <m:rPr>
                            <m:sty m:val="p"/>
                          </m:rPr>
                          <a:rPr lang="en-US" altLang="zh-CN">
                            <a:solidFill>
                              <a:schemeClr val="bg2">
                                <a:lumMod val="10000"/>
                              </a:schemeClr>
                            </a:solidFill>
                            <a:latin typeface="DejaVu Math TeX Gyre" panose="02000503000000000000" charset="0"/>
                            <a:cs typeface="DejaVu Math TeX Gyre" panose="02000503000000000000" charset="0"/>
                          </a:rPr>
                          <m:t>T</m:t>
                        </m:r>
                      </m:sub>
                    </m:sSub>
                  </m:oMath>
                </a14:m>
                <a:r>
                  <a:rPr lang="en-US" altLang="zh-CN"/>
                  <a:t> region.</a:t>
                </a:r>
                <a:endParaRPr lang="en-US" altLang="zh-CN"/>
              </a:p>
            </p:txBody>
          </p:sp>
        </mc:Choice>
        <mc:Fallback>
          <p:sp>
            <p:nvSpPr>
              <p:cNvPr id="4" name="文本框 3"/>
              <p:cNvSpPr txBox="1">
                <a:spLocks noRot="1" noChangeAspect="1" noMove="1" noResize="1" noEditPoints="1" noAdjustHandles="1" noChangeArrowheads="1" noChangeShapeType="1" noTextEdit="1"/>
              </p:cNvSpPr>
              <p:nvPr/>
            </p:nvSpPr>
            <p:spPr>
              <a:xfrm>
                <a:off x="1452245" y="5805805"/>
                <a:ext cx="10104120" cy="368300"/>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p>
                <a:r>
                  <a:rPr lang="en-US" altLang="zh-CN"/>
                  <a:t>Result in different </a:t>
                </a:r>
                <a14:m>
                  <m:oMath xmlns:m="http://schemas.openxmlformats.org/officeDocument/2006/math">
                    <m:sSub>
                      <m:sSubPr>
                        <m:ctrlPr>
                          <a:rPr lang="en-US" altLang="zh-CN">
                            <a:solidFill>
                              <a:schemeClr val="bg2">
                                <a:lumMod val="10000"/>
                              </a:schemeClr>
                            </a:solidFill>
                            <a:latin typeface="DejaVu Math TeX Gyre" panose="02000503000000000000" charset="0"/>
                            <a:cs typeface="DejaVu Math TeX Gyre" panose="02000503000000000000" charset="0"/>
                          </a:rPr>
                        </m:ctrlPr>
                      </m:sSubPr>
                      <m:e>
                        <m:r>
                          <m:rPr>
                            <m:sty m:val="p"/>
                          </m:rPr>
                          <a:rPr lang="en-US" altLang="zh-CN">
                            <a:solidFill>
                              <a:schemeClr val="bg2">
                                <a:lumMod val="10000"/>
                              </a:schemeClr>
                            </a:solidFill>
                            <a:latin typeface="DejaVu Math TeX Gyre" panose="02000503000000000000" charset="0"/>
                            <a:cs typeface="DejaVu Math TeX Gyre" panose="02000503000000000000" charset="0"/>
                          </a:rPr>
                          <m:t>p</m:t>
                        </m:r>
                      </m:e>
                      <m:sub>
                        <m:r>
                          <m:rPr>
                            <m:sty m:val="p"/>
                          </m:rPr>
                          <a:rPr lang="en-US" altLang="zh-CN">
                            <a:solidFill>
                              <a:schemeClr val="bg2">
                                <a:lumMod val="10000"/>
                              </a:schemeClr>
                            </a:solidFill>
                            <a:latin typeface="DejaVu Math TeX Gyre" panose="02000503000000000000" charset="0"/>
                            <a:cs typeface="DejaVu Math TeX Gyre" panose="02000503000000000000" charset="0"/>
                          </a:rPr>
                          <m:t>T</m:t>
                        </m:r>
                      </m:sub>
                    </m:sSub>
                  </m:oMath>
                </a14:m>
                <a:r>
                  <a:rPr lang="en-US" altLang="zh-CN"/>
                  <a:t> bin</a:t>
                </a:r>
                <a:endParaRPr lang="en-US" altLang="zh-CN"/>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b="24"/>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mc:AlternateContent xmlns:mc="http://schemas.openxmlformats.org/markup-compatibility/2006">
        <mc:Choice xmlns:a14="http://schemas.microsoft.com/office/drawing/2010/main" Requires="a14">
          <p:sp>
            <p:nvSpPr>
              <p:cNvPr id="7" name="内容占位符 6"/>
              <p:cNvSpPr/>
              <p:nvPr>
                <p:ph idx="1"/>
              </p:nvPr>
            </p:nvSpPr>
            <p:spPr>
              <a:xfrm>
                <a:off x="647700" y="1583690"/>
                <a:ext cx="10515600" cy="4593590"/>
              </a:xfrm>
            </p:spPr>
            <p:txBody>
              <a:bodyPr/>
              <a:p>
                <a:r>
                  <a:rPr lang="en-US" altLang="zh-CN"/>
                  <a:t>Normalized ratio v.s. nForwardTracks in different </a:t>
                </a:r>
                <a14:m>
                  <m:oMath xmlns:m="http://schemas.openxmlformats.org/officeDocument/2006/math">
                    <m:sSub>
                      <m:sSubPr>
                        <m:ctrlPr>
                          <a:rPr lang="en-US" altLang="zh-CN">
                            <a:solidFill>
                              <a:schemeClr val="bg2">
                                <a:lumMod val="10000"/>
                              </a:schemeClr>
                            </a:solidFill>
                            <a:latin typeface="DejaVu Math TeX Gyre" panose="02000503000000000000" charset="0"/>
                            <a:cs typeface="DejaVu Math TeX Gyre" panose="02000503000000000000" charset="0"/>
                          </a:rPr>
                        </m:ctrlPr>
                      </m:sSubPr>
                      <m:e>
                        <m:r>
                          <m:rPr>
                            <m:sty m:val="p"/>
                          </m:rPr>
                          <a:rPr lang="en-US" altLang="zh-CN">
                            <a:solidFill>
                              <a:schemeClr val="bg2">
                                <a:lumMod val="10000"/>
                              </a:schemeClr>
                            </a:solidFill>
                            <a:latin typeface="DejaVu Math TeX Gyre" panose="02000503000000000000" charset="0"/>
                            <a:cs typeface="DejaVu Math TeX Gyre" panose="02000503000000000000" charset="0"/>
                          </a:rPr>
                          <m:t>p</m:t>
                        </m:r>
                      </m:e>
                      <m:sub>
                        <m:r>
                          <m:rPr>
                            <m:sty m:val="p"/>
                          </m:rPr>
                          <a:rPr lang="en-US" altLang="zh-CN">
                            <a:solidFill>
                              <a:schemeClr val="bg2">
                                <a:lumMod val="10000"/>
                              </a:schemeClr>
                            </a:solidFill>
                            <a:latin typeface="DejaVu Math TeX Gyre" panose="02000503000000000000" charset="0"/>
                            <a:cs typeface="DejaVu Math TeX Gyre" panose="02000503000000000000" charset="0"/>
                          </a:rPr>
                          <m:t>T</m:t>
                        </m:r>
                      </m:sub>
                    </m:sSub>
                  </m:oMath>
                </a14:m>
                <a:r>
                  <a:rPr lang="en-US" altLang="zh-CN"/>
                  <a:t> bin:</a:t>
                </a:r>
                <a:endParaRPr lang="en-US" altLang="zh-CN"/>
              </a:p>
            </p:txBody>
          </p:sp>
        </mc:Choice>
        <mc:Fallback>
          <p:sp>
            <p:nvSpPr>
              <p:cNvPr id="7" name="内容占位符 6"/>
              <p:cNvSpPr>
                <a:spLocks noRot="1" noChangeAspect="1" noMove="1" noResize="1" noEditPoints="1" noAdjustHandles="1" noChangeArrowheads="1" noChangeShapeType="1" noTextEdit="1"/>
              </p:cNvSpPr>
              <p:nvPr>
                <p:ph idx="1"/>
              </p:nvPr>
            </p:nvSpPr>
            <p:spPr>
              <a:xfrm>
                <a:off x="647700" y="1583690"/>
                <a:ext cx="10515600" cy="4593590"/>
              </a:xfrm>
              <a:blipFill rotWithShape="1">
                <a:blip r:embed="rId2"/>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822960" y="2341245"/>
            <a:ext cx="10165080" cy="3295015"/>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1452245" y="5805805"/>
                <a:ext cx="10104120" cy="368300"/>
              </a:xfrm>
              <a:prstGeom prst="rect">
                <a:avLst/>
              </a:prstGeom>
              <a:noFill/>
            </p:spPr>
            <p:txBody>
              <a:bodyPr wrap="square" rtlCol="0">
                <a:spAutoFit/>
              </a:bodyPr>
              <a:p>
                <a:r>
                  <a:rPr lang="en-US" altLang="zh-CN"/>
                  <a:t>The decreasing trend gets slower, could result from </a:t>
                </a:r>
                <a:r>
                  <a:rPr lang="en-US" altLang="zh-CN">
                    <a:solidFill>
                      <a:srgbClr val="FF0000"/>
                    </a:solidFill>
                  </a:rPr>
                  <a:t>less co-mover </a:t>
                </a:r>
                <a:r>
                  <a:rPr lang="en-US" altLang="zh-CN"/>
                  <a:t>in high </a:t>
                </a:r>
                <a14:m>
                  <m:oMath xmlns:m="http://schemas.openxmlformats.org/officeDocument/2006/math">
                    <m:sSub>
                      <m:sSubPr>
                        <m:ctrlPr>
                          <a:rPr lang="en-US" altLang="zh-CN">
                            <a:solidFill>
                              <a:schemeClr val="bg2">
                                <a:lumMod val="10000"/>
                              </a:schemeClr>
                            </a:solidFill>
                            <a:latin typeface="DejaVu Math TeX Gyre" panose="02000503000000000000" charset="0"/>
                            <a:cs typeface="DejaVu Math TeX Gyre" panose="02000503000000000000" charset="0"/>
                          </a:rPr>
                        </m:ctrlPr>
                      </m:sSubPr>
                      <m:e>
                        <m:r>
                          <m:rPr>
                            <m:sty m:val="p"/>
                          </m:rPr>
                          <a:rPr lang="en-US" altLang="zh-CN">
                            <a:solidFill>
                              <a:schemeClr val="bg2">
                                <a:lumMod val="10000"/>
                              </a:schemeClr>
                            </a:solidFill>
                            <a:latin typeface="DejaVu Math TeX Gyre" panose="02000503000000000000" charset="0"/>
                            <a:cs typeface="DejaVu Math TeX Gyre" panose="02000503000000000000" charset="0"/>
                          </a:rPr>
                          <m:t>p</m:t>
                        </m:r>
                      </m:e>
                      <m:sub>
                        <m:r>
                          <m:rPr>
                            <m:sty m:val="p"/>
                          </m:rPr>
                          <a:rPr lang="en-US" altLang="zh-CN">
                            <a:solidFill>
                              <a:schemeClr val="bg2">
                                <a:lumMod val="10000"/>
                              </a:schemeClr>
                            </a:solidFill>
                            <a:latin typeface="DejaVu Math TeX Gyre" panose="02000503000000000000" charset="0"/>
                            <a:cs typeface="DejaVu Math TeX Gyre" panose="02000503000000000000" charset="0"/>
                          </a:rPr>
                          <m:t>T</m:t>
                        </m:r>
                      </m:sub>
                    </m:sSub>
                  </m:oMath>
                </a14:m>
                <a:r>
                  <a:rPr lang="en-US" altLang="zh-CN"/>
                  <a:t> region.</a:t>
                </a:r>
                <a:endParaRPr lang="en-US" altLang="zh-CN"/>
              </a:p>
            </p:txBody>
          </p:sp>
        </mc:Choice>
        <mc:Fallback>
          <p:sp>
            <p:nvSpPr>
              <p:cNvPr id="6" name="文本框 5"/>
              <p:cNvSpPr txBox="1">
                <a:spLocks noRot="1" noChangeAspect="1" noMove="1" noResize="1" noEditPoints="1" noAdjustHandles="1" noChangeArrowheads="1" noChangeShapeType="1" noTextEdit="1"/>
              </p:cNvSpPr>
              <p:nvPr/>
            </p:nvSpPr>
            <p:spPr>
              <a:xfrm>
                <a:off x="1452245" y="5805805"/>
                <a:ext cx="10104120" cy="368300"/>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Outline</a:t>
            </a:r>
            <a:endParaRPr lang="en-US" altLang="zh-CN"/>
          </a:p>
        </p:txBody>
      </p:sp>
      <p:sp>
        <p:nvSpPr>
          <p:cNvPr id="8" name="内容占位符 7"/>
          <p:cNvSpPr/>
          <p:nvPr>
            <p:ph idx="1"/>
          </p:nvPr>
        </p:nvSpPr>
        <p:spPr/>
        <p:txBody>
          <a:bodyPr>
            <a:normAutofit lnSpcReduction="20000"/>
          </a:bodyPr>
          <a:p>
            <a:pPr>
              <a:lnSpc>
                <a:spcPct val="150000"/>
              </a:lnSpc>
            </a:pPr>
            <a:r>
              <a:rPr lang="en-US" altLang="zh-CN"/>
              <a:t>Introduction</a:t>
            </a:r>
            <a:endParaRPr lang="en-US" altLang="zh-CN"/>
          </a:p>
          <a:p>
            <a:pPr>
              <a:lnSpc>
                <a:spcPct val="150000"/>
              </a:lnSpc>
            </a:pPr>
            <a:r>
              <a:rPr lang="en-US" altLang="zh-CN"/>
              <a:t>Data Sets</a:t>
            </a:r>
            <a:endParaRPr lang="en-US" altLang="zh-CN"/>
          </a:p>
          <a:p>
            <a:pPr>
              <a:lnSpc>
                <a:spcPct val="150000"/>
              </a:lnSpc>
            </a:pPr>
            <a:r>
              <a:rPr lang="en-US" altLang="zh-CN"/>
              <a:t>Analysis </a:t>
            </a:r>
            <a:endParaRPr lang="en-US" altLang="zh-CN"/>
          </a:p>
          <a:p>
            <a:pPr lvl="1">
              <a:lnSpc>
                <a:spcPct val="150000"/>
              </a:lnSpc>
            </a:pPr>
            <a:r>
              <a:rPr lang="en-US" altLang="zh-CN" sz="2400"/>
              <a:t>Signal extration</a:t>
            </a:r>
            <a:endParaRPr lang="en-US" altLang="zh-CN" sz="2400"/>
          </a:p>
          <a:p>
            <a:pPr lvl="1">
              <a:lnSpc>
                <a:spcPct val="150000"/>
              </a:lnSpc>
            </a:pPr>
            <a:r>
              <a:rPr lang="en-US" altLang="zh-CN" sz="2400"/>
              <a:t>Efficiency</a:t>
            </a:r>
            <a:endParaRPr lang="en-US" altLang="zh-CN" sz="2400"/>
          </a:p>
          <a:p>
            <a:pPr lvl="1">
              <a:lnSpc>
                <a:spcPct val="150000"/>
              </a:lnSpc>
            </a:pPr>
            <a:r>
              <a:rPr lang="en-US" altLang="zh-CN" sz="2400"/>
              <a:t>Systematic Uncertainty</a:t>
            </a:r>
            <a:endParaRPr lang="en-US" altLang="zh-CN"/>
          </a:p>
          <a:p>
            <a:pPr>
              <a:lnSpc>
                <a:spcPct val="150000"/>
              </a:lnSpc>
            </a:pPr>
            <a:r>
              <a:rPr lang="en-US" altLang="zh-CN"/>
              <a:t>Results</a:t>
            </a:r>
            <a:endParaRPr lang="en-US" altLang="zh-CN"/>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p>
                <a:r>
                  <a:rPr lang="en-US" altLang="zh-CN"/>
                  <a:t>Result in different </a:t>
                </a:r>
                <a14:m>
                  <m:oMath xmlns:m="http://schemas.openxmlformats.org/officeDocument/2006/math">
                    <m:sSub>
                      <m:sSubPr>
                        <m:ctrlPr>
                          <a:rPr lang="en-US" altLang="zh-CN">
                            <a:solidFill>
                              <a:schemeClr val="bg2">
                                <a:lumMod val="10000"/>
                              </a:schemeClr>
                            </a:solidFill>
                            <a:latin typeface="DejaVu Math TeX Gyre" panose="02000503000000000000" charset="0"/>
                            <a:cs typeface="DejaVu Math TeX Gyre" panose="02000503000000000000" charset="0"/>
                          </a:rPr>
                        </m:ctrlPr>
                      </m:sSubPr>
                      <m:e>
                        <m:r>
                          <m:rPr>
                            <m:sty m:val="p"/>
                          </m:rPr>
                          <a:rPr lang="en-US" altLang="zh-CN">
                            <a:solidFill>
                              <a:schemeClr val="bg2">
                                <a:lumMod val="10000"/>
                              </a:schemeClr>
                            </a:solidFill>
                            <a:latin typeface="DejaVu Math TeX Gyre" panose="02000503000000000000" charset="0"/>
                            <a:cs typeface="DejaVu Math TeX Gyre" panose="02000503000000000000" charset="0"/>
                          </a:rPr>
                          <m:t>p</m:t>
                        </m:r>
                      </m:e>
                      <m:sub>
                        <m:r>
                          <m:rPr>
                            <m:sty m:val="p"/>
                          </m:rPr>
                          <a:rPr lang="en-US" altLang="zh-CN">
                            <a:solidFill>
                              <a:schemeClr val="bg2">
                                <a:lumMod val="10000"/>
                              </a:schemeClr>
                            </a:solidFill>
                            <a:latin typeface="DejaVu Math TeX Gyre" panose="02000503000000000000" charset="0"/>
                            <a:cs typeface="DejaVu Math TeX Gyre" panose="02000503000000000000" charset="0"/>
                          </a:rPr>
                          <m:t>T</m:t>
                        </m:r>
                      </m:sub>
                    </m:sSub>
                  </m:oMath>
                </a14:m>
                <a:r>
                  <a:rPr lang="en-US" altLang="zh-CN"/>
                  <a:t> bin</a:t>
                </a:r>
                <a:endParaRPr lang="en-US" altLang="zh-CN"/>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b="24"/>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mc:AlternateContent xmlns:mc="http://schemas.openxmlformats.org/markup-compatibility/2006">
        <mc:Choice xmlns:a14="http://schemas.microsoft.com/office/drawing/2010/main" Requires="a14">
          <p:sp>
            <p:nvSpPr>
              <p:cNvPr id="7" name="内容占位符 6"/>
              <p:cNvSpPr/>
              <p:nvPr>
                <p:ph idx="1"/>
              </p:nvPr>
            </p:nvSpPr>
            <p:spPr>
              <a:xfrm>
                <a:off x="647700" y="1583690"/>
                <a:ext cx="10515600" cy="4593590"/>
              </a:xfrm>
            </p:spPr>
            <p:txBody>
              <a:bodyPr/>
              <a:p>
                <a:r>
                  <a:rPr lang="en-US" altLang="zh-CN"/>
                  <a:t>Normalized ratio v.s. nBackTracks in different </a:t>
                </a:r>
                <a14:m>
                  <m:oMath xmlns:m="http://schemas.openxmlformats.org/officeDocument/2006/math">
                    <m:sSub>
                      <m:sSubPr>
                        <m:ctrlPr>
                          <a:rPr lang="en-US" altLang="zh-CN">
                            <a:solidFill>
                              <a:schemeClr val="bg2">
                                <a:lumMod val="10000"/>
                              </a:schemeClr>
                            </a:solidFill>
                            <a:latin typeface="DejaVu Math TeX Gyre" panose="02000503000000000000" charset="0"/>
                            <a:cs typeface="DejaVu Math TeX Gyre" panose="02000503000000000000" charset="0"/>
                          </a:rPr>
                        </m:ctrlPr>
                      </m:sSubPr>
                      <m:e>
                        <m:r>
                          <m:rPr>
                            <m:sty m:val="p"/>
                          </m:rPr>
                          <a:rPr lang="en-US" altLang="zh-CN">
                            <a:solidFill>
                              <a:schemeClr val="bg2">
                                <a:lumMod val="10000"/>
                              </a:schemeClr>
                            </a:solidFill>
                            <a:latin typeface="DejaVu Math TeX Gyre" panose="02000503000000000000" charset="0"/>
                            <a:cs typeface="DejaVu Math TeX Gyre" panose="02000503000000000000" charset="0"/>
                          </a:rPr>
                          <m:t>p</m:t>
                        </m:r>
                      </m:e>
                      <m:sub>
                        <m:r>
                          <m:rPr>
                            <m:sty m:val="p"/>
                          </m:rPr>
                          <a:rPr lang="en-US" altLang="zh-CN">
                            <a:solidFill>
                              <a:schemeClr val="bg2">
                                <a:lumMod val="10000"/>
                              </a:schemeClr>
                            </a:solidFill>
                            <a:latin typeface="DejaVu Math TeX Gyre" panose="02000503000000000000" charset="0"/>
                            <a:cs typeface="DejaVu Math TeX Gyre" panose="02000503000000000000" charset="0"/>
                          </a:rPr>
                          <m:t>T</m:t>
                        </m:r>
                      </m:sub>
                    </m:sSub>
                  </m:oMath>
                </a14:m>
                <a:r>
                  <a:rPr lang="en-US" altLang="zh-CN"/>
                  <a:t> bin:</a:t>
                </a:r>
                <a:endParaRPr lang="en-US" altLang="zh-CN"/>
              </a:p>
            </p:txBody>
          </p:sp>
        </mc:Choice>
        <mc:Fallback>
          <p:sp>
            <p:nvSpPr>
              <p:cNvPr id="7" name="内容占位符 6"/>
              <p:cNvSpPr>
                <a:spLocks noRot="1" noChangeAspect="1" noMove="1" noResize="1" noEditPoints="1" noAdjustHandles="1" noChangeArrowheads="1" noChangeShapeType="1" noTextEdit="1"/>
              </p:cNvSpPr>
              <p:nvPr>
                <p:ph idx="1"/>
              </p:nvPr>
            </p:nvSpPr>
            <p:spPr>
              <a:xfrm>
                <a:off x="647700" y="1583690"/>
                <a:ext cx="10515600" cy="4593590"/>
              </a:xfrm>
              <a:blipFill rotWithShape="1">
                <a:blip r:embed="rId2"/>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824230" y="2235200"/>
            <a:ext cx="10501630" cy="34277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Result in different rapidity bin</a:t>
            </a:r>
            <a:endParaRPr lang="zh-CN" altLang="en-US"/>
          </a:p>
        </p:txBody>
      </p:sp>
      <p:sp>
        <p:nvSpPr>
          <p:cNvPr id="3" name="文本框 2"/>
          <p:cNvSpPr txBox="1"/>
          <p:nvPr/>
        </p:nvSpPr>
        <p:spPr>
          <a:xfrm>
            <a:off x="1635760" y="5365750"/>
            <a:ext cx="9182735" cy="544195"/>
          </a:xfrm>
          <a:prstGeom prst="rect">
            <a:avLst/>
          </a:prstGeom>
          <a:noFill/>
        </p:spPr>
        <p:txBody>
          <a:bodyPr wrap="square" rtlCol="0">
            <a:noAutofit/>
          </a:bodyPr>
          <a:p>
            <a:r>
              <a:rPr lang="en-US" altLang="zh-CN"/>
              <a:t>The suppressions for both charmonia in different rapidity region</a:t>
            </a:r>
            <a:r>
              <a:rPr lang="en-US" altLang="zh-CN" b="1"/>
              <a:t> </a:t>
            </a:r>
            <a:r>
              <a:rPr lang="en-US" altLang="zh-CN" b="1">
                <a:solidFill>
                  <a:srgbClr val="FF0000"/>
                </a:solidFill>
              </a:rPr>
              <a:t>are almost the same</a:t>
            </a:r>
            <a:r>
              <a:rPr lang="en-US" altLang="zh-CN"/>
              <a:t>. </a:t>
            </a:r>
            <a:endParaRPr lang="en-US" altLang="zh-CN"/>
          </a:p>
        </p:txBody>
      </p:sp>
      <p:sp>
        <p:nvSpPr>
          <p:cNvPr id="7" name="灯片编号占位符 6"/>
          <p:cNvSpPr>
            <a:spLocks noGrp="1"/>
          </p:cNvSpPr>
          <p:nvPr>
            <p:ph type="sldNum" sz="quarter" idx="12"/>
          </p:nvPr>
        </p:nvSpPr>
        <p:spPr/>
        <p:txBody>
          <a:bodyPr/>
          <a:p>
            <a:fld id="{49AE70B2-8BF9-45C0-BB95-33D1B9D3A854}" type="slidenum">
              <a:rPr lang="zh-CN" altLang="en-US" smtClean="0"/>
            </a:fld>
            <a:endParaRPr lang="zh-CN" altLang="en-US"/>
          </a:p>
        </p:txBody>
      </p:sp>
      <p:pic>
        <p:nvPicPr>
          <p:cNvPr id="10" name="图片 9"/>
          <p:cNvPicPr>
            <a:picLocks noChangeAspect="1"/>
          </p:cNvPicPr>
          <p:nvPr/>
        </p:nvPicPr>
        <p:blipFill>
          <a:blip r:embed="rId1"/>
          <a:stretch>
            <a:fillRect/>
          </a:stretch>
        </p:blipFill>
        <p:spPr>
          <a:xfrm>
            <a:off x="454660" y="2454910"/>
            <a:ext cx="3781425" cy="2618105"/>
          </a:xfrm>
          <a:prstGeom prst="rect">
            <a:avLst/>
          </a:prstGeom>
        </p:spPr>
      </p:pic>
      <p:pic>
        <p:nvPicPr>
          <p:cNvPr id="11" name="图片 10"/>
          <p:cNvPicPr>
            <a:picLocks noChangeAspect="1"/>
          </p:cNvPicPr>
          <p:nvPr/>
        </p:nvPicPr>
        <p:blipFill>
          <a:blip r:embed="rId2"/>
          <a:stretch>
            <a:fillRect/>
          </a:stretch>
        </p:blipFill>
        <p:spPr>
          <a:xfrm>
            <a:off x="4236085" y="2454910"/>
            <a:ext cx="3750945" cy="2573020"/>
          </a:xfrm>
          <a:prstGeom prst="rect">
            <a:avLst/>
          </a:prstGeom>
        </p:spPr>
      </p:pic>
      <p:pic>
        <p:nvPicPr>
          <p:cNvPr id="12" name="图片 11"/>
          <p:cNvPicPr>
            <a:picLocks noChangeAspect="1"/>
          </p:cNvPicPr>
          <p:nvPr/>
        </p:nvPicPr>
        <p:blipFill>
          <a:blip r:embed="rId3"/>
          <a:stretch>
            <a:fillRect/>
          </a:stretch>
        </p:blipFill>
        <p:spPr>
          <a:xfrm>
            <a:off x="7861300" y="2444750"/>
            <a:ext cx="3723640" cy="2573020"/>
          </a:xfrm>
          <a:prstGeom prst="rect">
            <a:avLst/>
          </a:prstGeom>
        </p:spPr>
      </p:pic>
      <p:sp>
        <p:nvSpPr>
          <p:cNvPr id="13" name="文本框 12"/>
          <p:cNvSpPr txBox="1"/>
          <p:nvPr/>
        </p:nvSpPr>
        <p:spPr>
          <a:xfrm>
            <a:off x="654050" y="1654810"/>
            <a:ext cx="10516235" cy="460375"/>
          </a:xfrm>
          <a:prstGeom prst="rect">
            <a:avLst/>
          </a:prstGeom>
          <a:noFill/>
        </p:spPr>
        <p:txBody>
          <a:bodyPr wrap="square" rtlCol="0">
            <a:spAutoFit/>
          </a:bodyPr>
          <a:p>
            <a:r>
              <a:rPr lang="en-US" altLang="zh-CN" sz="2400"/>
              <a:t>Ratio of prompt production as function of multiplicity in different rapidity bin:</a:t>
            </a:r>
            <a:endParaRPr lang="en-US" altLang="zh-CN"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Comparison to world data</a:t>
            </a:r>
            <a:endParaRPr lang="en-US" altLang="zh-CN"/>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47700" y="1584325"/>
                <a:ext cx="5309870" cy="4533265"/>
              </a:xfrm>
            </p:spPr>
            <p:txBody>
              <a:bodyPr>
                <a:normAutofit/>
              </a:bodyPr>
              <a:p>
                <a:pPr>
                  <a:lnSpc>
                    <a:spcPct val="150000"/>
                  </a:lnSpc>
                </a:pPr>
                <a:r>
                  <a:rPr lang="en-US" altLang="zh-CN" sz="2400"/>
                  <a:t>The production ratio of production over all </a:t>
                </a:r>
                <a14:m>
                  <m:oMath xmlns:m="http://schemas.openxmlformats.org/officeDocument/2006/math">
                    <m:r>
                      <a:rPr lang="en-US" altLang="zh-CN" sz="2400">
                        <a:latin typeface="DejaVu Math TeX Gyre" panose="02000503000000000000" charset="0"/>
                        <a:cs typeface="DejaVu Math TeX Gyre" panose="02000503000000000000" charset="0"/>
                      </a:rPr>
                      <m:t>(</m:t>
                    </m:r>
                    <m:sSub>
                      <m:sSubPr>
                        <m:ctrlPr>
                          <a:rPr lang="en-US" altLang="zh-CN" sz="2400">
                            <a:latin typeface="DejaVu Math TeX Gyre" panose="02000503000000000000" charset="0"/>
                            <a:cs typeface="DejaVu Math TeX Gyre" panose="02000503000000000000" charset="0"/>
                          </a:rPr>
                        </m:ctrlPr>
                      </m:sSubPr>
                      <m:e>
                        <m:r>
                          <m:rPr>
                            <m:sty m:val="p"/>
                          </m:rPr>
                          <a:rPr lang="en-US" altLang="zh-CN" sz="2400">
                            <a:latin typeface="DejaVu Math TeX Gyre" panose="02000503000000000000" charset="0"/>
                            <a:cs typeface="DejaVu Math TeX Gyre" panose="02000503000000000000" charset="0"/>
                          </a:rPr>
                          <m:t>p</m:t>
                        </m:r>
                      </m:e>
                      <m:sub>
                        <m:r>
                          <m:rPr>
                            <m:sty m:val="p"/>
                          </m:rPr>
                          <a:rPr lang="en-US" altLang="zh-CN" sz="2400">
                            <a:latin typeface="DejaVu Math TeX Gyre" panose="02000503000000000000" charset="0"/>
                            <a:cs typeface="DejaVu Math TeX Gyre" panose="02000503000000000000" charset="0"/>
                          </a:rPr>
                          <m:t>T</m:t>
                        </m:r>
                      </m:sub>
                    </m:sSub>
                    <m:r>
                      <a:rPr lang="en-US" altLang="zh-CN" sz="2400">
                        <a:latin typeface="DejaVu Math TeX Gyre" panose="02000503000000000000" charset="0"/>
                        <a:cs typeface="DejaVu Math TeX Gyre" panose="02000503000000000000" charset="0"/>
                      </a:rPr>
                      <m:t>,</m:t>
                    </m:r>
                    <m:r>
                      <m:rPr>
                        <m:sty m:val="p"/>
                      </m:rPr>
                      <a:rPr lang="en-US" altLang="zh-CN" sz="2400">
                        <a:latin typeface="DejaVu Math TeX Gyre" panose="02000503000000000000" charset="0"/>
                        <a:cs typeface="DejaVu Math TeX Gyre" panose="02000503000000000000" charset="0"/>
                      </a:rPr>
                      <m:t>y</m:t>
                    </m:r>
                    <m:r>
                      <a:rPr lang="en-US" altLang="zh-CN" sz="2400">
                        <a:latin typeface="DejaVu Math TeX Gyre" panose="02000503000000000000" charset="0"/>
                        <a:cs typeface="DejaVu Math TeX Gyre" panose="02000503000000000000" charset="0"/>
                      </a:rPr>
                      <m:t>,</m:t>
                    </m:r>
                    <m:r>
                      <m:rPr>
                        <m:sty m:val="p"/>
                      </m:rPr>
                      <a:rPr lang="en-US" altLang="zh-CN" sz="2400">
                        <a:latin typeface="DejaVu Math TeX Gyre" panose="02000503000000000000" charset="0"/>
                        <a:cs typeface="DejaVu Math TeX Gyre" panose="02000503000000000000" charset="0"/>
                      </a:rPr>
                      <m:t>multiplicity</m:t>
                    </m:r>
                    <m:r>
                      <a:rPr lang="en-US" altLang="zh-CN" sz="2400">
                        <a:latin typeface="DejaVu Math TeX Gyre" panose="02000503000000000000" charset="0"/>
                        <a:cs typeface="DejaVu Math TeX Gyre" panose="02000503000000000000" charset="0"/>
                      </a:rPr>
                      <m:t>)</m:t>
                    </m:r>
                  </m:oMath>
                </a14:m>
                <a:r>
                  <a:rPr lang="en-US" altLang="zh-CN" sz="2400"/>
                  <a:t> region shows good agreements with other measurements.</a:t>
                </a:r>
                <a:endParaRPr lang="en-US" altLang="zh-CN" sz="2400"/>
              </a:p>
            </p:txBody>
          </p:sp>
        </mc:Choice>
        <mc:Fallback>
          <p:sp>
            <p:nvSpPr>
              <p:cNvPr id="3" name="内容占位符 2"/>
              <p:cNvSpPr>
                <a:spLocks noRot="1" noChangeAspect="1" noMove="1" noResize="1" noEditPoints="1" noAdjustHandles="1" noChangeArrowheads="1" noChangeShapeType="1" noTextEdit="1"/>
              </p:cNvSpPr>
              <p:nvPr>
                <p:ph idx="1"/>
              </p:nvPr>
            </p:nvSpPr>
            <p:spPr>
              <a:xfrm>
                <a:off x="647700" y="1584325"/>
                <a:ext cx="5309870" cy="4533265"/>
              </a:xfrm>
              <a:blipFill rotWithShape="1">
                <a:blip r:embed="rId1"/>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7" name="图片 6"/>
          <p:cNvPicPr>
            <a:picLocks noChangeAspect="1"/>
          </p:cNvPicPr>
          <p:nvPr/>
        </p:nvPicPr>
        <p:blipFill>
          <a:blip r:embed="rId2"/>
          <a:stretch>
            <a:fillRect/>
          </a:stretch>
        </p:blipFill>
        <p:spPr>
          <a:xfrm>
            <a:off x="5903595" y="1729740"/>
            <a:ext cx="5259705" cy="3983990"/>
          </a:xfrm>
          <a:prstGeom prst="rect">
            <a:avLst/>
          </a:prstGeom>
        </p:spPr>
      </p:pic>
      <p:pic>
        <p:nvPicPr>
          <p:cNvPr id="8" name="图片 7"/>
          <p:cNvPicPr>
            <a:picLocks noChangeAspect="1"/>
          </p:cNvPicPr>
          <p:nvPr/>
        </p:nvPicPr>
        <p:blipFill>
          <a:blip r:embed="rId3"/>
          <a:stretch>
            <a:fillRect/>
          </a:stretch>
        </p:blipFill>
        <p:spPr>
          <a:xfrm>
            <a:off x="1351915" y="4175125"/>
            <a:ext cx="3213100" cy="6477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Comparison to world data</a:t>
            </a:r>
            <a:endParaRPr lang="en-US" altLang="zh-CN"/>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47700" y="1584325"/>
                <a:ext cx="10515600" cy="4351338"/>
              </a:xfrm>
            </p:spPr>
            <p:txBody>
              <a:bodyPr/>
              <a:p>
                <a:r>
                  <a:rPr lang="en-US" altLang="zh-CN"/>
                  <a:t>The ratio as function of  </a:t>
                </a:r>
                <a14:m>
                  <m:oMath xmlns:m="http://schemas.openxmlformats.org/officeDocument/2006/math">
                    <m:sSub>
                      <m:sSubPr>
                        <m:ctrlPr>
                          <a:rPr lang="en-US" altLang="zh-CN">
                            <a:latin typeface="DejaVu Math TeX Gyre" panose="02000503000000000000" charset="0"/>
                            <a:cs typeface="DejaVu Math TeX Gyre" panose="02000503000000000000" charset="0"/>
                          </a:rPr>
                        </m:ctrlPr>
                      </m:sSubPr>
                      <m:e>
                        <m:r>
                          <m:rPr>
                            <m:sty m:val="p"/>
                          </m:rPr>
                          <a:rPr lang="en-US" altLang="zh-CN">
                            <a:latin typeface="DejaVu Math TeX Gyre" panose="02000503000000000000" charset="0"/>
                            <a:cs typeface="DejaVu Math TeX Gyre" panose="02000503000000000000" charset="0"/>
                          </a:rPr>
                          <m:t>p</m:t>
                        </m:r>
                      </m:e>
                      <m:sub>
                        <m:r>
                          <m:rPr>
                            <m:sty m:val="p"/>
                          </m:rPr>
                          <a:rPr lang="en-US" altLang="zh-CN">
                            <a:latin typeface="DejaVu Math TeX Gyre" panose="02000503000000000000" charset="0"/>
                            <a:cs typeface="DejaVu Math TeX Gyre" panose="02000503000000000000" charset="0"/>
                          </a:rPr>
                          <m:t>T</m:t>
                        </m:r>
                      </m:sub>
                    </m:sSub>
                  </m:oMath>
                </a14:m>
                <a:r>
                  <a:rPr lang="en-US" altLang="zh-CN"/>
                  <a:t> shows good agreements with other measurements and theoretical preidction from NRQCD and CGC.</a:t>
                </a:r>
                <a:endParaRPr lang="en-US" altLang="zh-CN"/>
              </a:p>
            </p:txBody>
          </p:sp>
        </mc:Choice>
        <mc:Fallback>
          <p:sp>
            <p:nvSpPr>
              <p:cNvPr id="3" name="内容占位符 2"/>
              <p:cNvSpPr>
                <a:spLocks noRot="1" noChangeAspect="1" noMove="1" noResize="1" noEditPoints="1" noAdjustHandles="1" noChangeArrowheads="1" noChangeShapeType="1" noTextEdit="1"/>
              </p:cNvSpPr>
              <p:nvPr>
                <p:ph idx="1"/>
              </p:nvPr>
            </p:nvSpPr>
            <p:spPr>
              <a:xfrm>
                <a:off x="647700" y="1584325"/>
                <a:ext cx="10515600" cy="4351338"/>
              </a:xfrm>
              <a:blipFill rotWithShape="1">
                <a:blip r:embed="rId1"/>
                <a:stretch>
                  <a:fillRect b="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图片 4"/>
          <p:cNvPicPr>
            <a:picLocks noChangeAspect="1"/>
          </p:cNvPicPr>
          <p:nvPr/>
        </p:nvPicPr>
        <p:blipFill>
          <a:blip r:embed="rId2"/>
          <a:stretch>
            <a:fillRect/>
          </a:stretch>
        </p:blipFill>
        <p:spPr>
          <a:xfrm>
            <a:off x="2640330" y="2635250"/>
            <a:ext cx="5970270" cy="40862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endParaRPr lang="zh-CN" altLang="en-US" sz="4000"/>
          </a:p>
          <a:p>
            <a:endParaRPr lang="zh-CN" altLang="en-US" sz="4000"/>
          </a:p>
          <a:p>
            <a:pPr marL="0" indent="0" algn="ctr">
              <a:buNone/>
            </a:pPr>
            <a:r>
              <a:rPr lang="en-US" altLang="zh-CN" sz="4000"/>
              <a:t>Thanks for listening!</a:t>
            </a:r>
            <a:endParaRPr lang="en-US" altLang="zh-CN" sz="4000"/>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lgn="ctr">
              <a:buNone/>
            </a:pPr>
            <a:endParaRPr lang="en-US" altLang="zh-CN" sz="4000"/>
          </a:p>
          <a:p>
            <a:pPr marL="0" indent="0" algn="ctr">
              <a:buNone/>
            </a:pPr>
            <a:endParaRPr lang="en-US" altLang="zh-CN" sz="4000"/>
          </a:p>
          <a:p>
            <a:pPr marL="0" indent="0" algn="ctr">
              <a:buNone/>
            </a:pPr>
            <a:r>
              <a:rPr lang="en-US" altLang="zh-CN" sz="4000"/>
              <a:t>Back Up</a:t>
            </a:r>
            <a:endParaRPr lang="en-US" altLang="zh-CN" sz="4000"/>
          </a:p>
        </p:txBody>
      </p:sp>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TISTOS method</a:t>
            </a:r>
            <a:endParaRPr lang="en-US" altLang="zh-CN"/>
          </a:p>
        </p:txBody>
      </p:sp>
      <p:sp>
        <p:nvSpPr>
          <p:cNvPr id="3" name="内容占位符 2"/>
          <p:cNvSpPr>
            <a:spLocks noGrp="1"/>
          </p:cNvSpPr>
          <p:nvPr>
            <p:ph idx="1"/>
          </p:nvPr>
        </p:nvSpPr>
        <p:spPr/>
        <p:txBody>
          <a:bodyPr/>
          <a:p>
            <a:endParaRPr lang="zh-CN" altLang="en-US"/>
          </a:p>
        </p:txBody>
      </p:sp>
      <p:pic>
        <p:nvPicPr>
          <p:cNvPr id="4" name="图片 3"/>
          <p:cNvPicPr>
            <a:picLocks noChangeAspect="1"/>
          </p:cNvPicPr>
          <p:nvPr/>
        </p:nvPicPr>
        <p:blipFill>
          <a:blip r:embed="rId1"/>
          <a:stretch>
            <a:fillRect/>
          </a:stretch>
        </p:blipFill>
        <p:spPr>
          <a:xfrm>
            <a:off x="304800" y="1584325"/>
            <a:ext cx="7026275" cy="4768850"/>
          </a:xfrm>
          <a:prstGeom prst="rect">
            <a:avLst/>
          </a:prstGeom>
        </p:spPr>
      </p:pic>
      <p:sp>
        <p:nvSpPr>
          <p:cNvPr id="5" name="文本框 4"/>
          <p:cNvSpPr txBox="1"/>
          <p:nvPr/>
        </p:nvSpPr>
        <p:spPr>
          <a:xfrm>
            <a:off x="8290560" y="3784600"/>
            <a:ext cx="2400935" cy="368300"/>
          </a:xfrm>
          <a:prstGeom prst="rect">
            <a:avLst/>
          </a:prstGeom>
          <a:noFill/>
        </p:spPr>
        <p:txBody>
          <a:bodyPr wrap="none" rtlCol="0" anchor="t">
            <a:spAutoFit/>
          </a:bodyPr>
          <a:p>
            <a:r>
              <a:rPr lang="zh-CN" altLang="en-US">
                <a:sym typeface="+mn-ea"/>
              </a:rPr>
              <a:t>LHCb-PUB-2014-039</a:t>
            </a:r>
            <a:endParaRPr lang="zh-CN" altLang="en-US"/>
          </a:p>
        </p:txBody>
      </p:sp>
      <p:sp>
        <p:nvSpPr>
          <p:cNvPr id="6" name="灯片编号占位符 5"/>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Trigger Line Cut</a:t>
            </a:r>
            <a:endParaRPr lang="en-US" altLang="zh-CN"/>
          </a:p>
        </p:txBody>
      </p:sp>
      <p:pic>
        <p:nvPicPr>
          <p:cNvPr id="4" name="内容占位符 3"/>
          <p:cNvPicPr>
            <a:picLocks noChangeAspect="1"/>
          </p:cNvPicPr>
          <p:nvPr>
            <p:ph idx="1"/>
          </p:nvPr>
        </p:nvPicPr>
        <p:blipFill>
          <a:blip r:embed="rId1"/>
          <a:stretch>
            <a:fillRect/>
          </a:stretch>
        </p:blipFill>
        <p:spPr>
          <a:xfrm>
            <a:off x="647700" y="2066925"/>
            <a:ext cx="10515600" cy="3868420"/>
          </a:xfrm>
          <a:prstGeom prst="rect">
            <a:avLst/>
          </a:prstGeom>
        </p:spPr>
      </p:pic>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Formula for fit pdf</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852805" y="1673860"/>
            <a:ext cx="6464300" cy="1320800"/>
          </a:xfrm>
          <a:prstGeom prst="rect">
            <a:avLst/>
          </a:prstGeom>
        </p:spPr>
      </p:pic>
      <p:pic>
        <p:nvPicPr>
          <p:cNvPr id="6" name="图片 5"/>
          <p:cNvPicPr>
            <a:picLocks noChangeAspect="1"/>
          </p:cNvPicPr>
          <p:nvPr/>
        </p:nvPicPr>
        <p:blipFill>
          <a:blip r:embed="rId2"/>
          <a:stretch>
            <a:fillRect/>
          </a:stretch>
        </p:blipFill>
        <p:spPr>
          <a:xfrm>
            <a:off x="647700" y="2994660"/>
            <a:ext cx="7569200" cy="1308100"/>
          </a:xfrm>
          <a:prstGeom prst="rect">
            <a:avLst/>
          </a:prstGeom>
        </p:spPr>
      </p:pic>
      <p:pic>
        <p:nvPicPr>
          <p:cNvPr id="7" name="图片 6"/>
          <p:cNvPicPr>
            <a:picLocks noChangeAspect="1"/>
          </p:cNvPicPr>
          <p:nvPr/>
        </p:nvPicPr>
        <p:blipFill>
          <a:blip r:embed="rId3"/>
          <a:stretch>
            <a:fillRect/>
          </a:stretch>
        </p:blipFill>
        <p:spPr>
          <a:xfrm>
            <a:off x="852805" y="4302760"/>
            <a:ext cx="5778500" cy="838200"/>
          </a:xfrm>
          <a:prstGeom prst="rect">
            <a:avLst/>
          </a:prstGeom>
        </p:spPr>
      </p:pic>
      <p:pic>
        <p:nvPicPr>
          <p:cNvPr id="8" name="图片 7"/>
          <p:cNvPicPr>
            <a:picLocks noChangeAspect="1"/>
          </p:cNvPicPr>
          <p:nvPr/>
        </p:nvPicPr>
        <p:blipFill>
          <a:blip r:embed="rId4"/>
          <a:stretch>
            <a:fillRect/>
          </a:stretch>
        </p:blipFill>
        <p:spPr>
          <a:xfrm>
            <a:off x="949960" y="5180330"/>
            <a:ext cx="8128000" cy="9779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Cross section determination</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1465580" y="1825625"/>
            <a:ext cx="8879205" cy="43516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lgn="ctr">
              <a:buNone/>
            </a:pPr>
            <a:endParaRPr lang="en-US" altLang="zh-CN" b="1"/>
          </a:p>
          <a:p>
            <a:pPr marL="0" indent="0" algn="ctr">
              <a:buNone/>
            </a:pPr>
            <a:endParaRPr lang="en-US" altLang="zh-CN" b="1"/>
          </a:p>
          <a:p>
            <a:pPr marL="0" indent="0" algn="ctr">
              <a:buNone/>
            </a:pPr>
            <a:endParaRPr lang="en-US" altLang="zh-CN" b="1"/>
          </a:p>
          <a:p>
            <a:pPr marL="0" indent="0" algn="ctr">
              <a:buNone/>
            </a:pPr>
            <a:r>
              <a:rPr lang="en-US" altLang="zh-CN" sz="4000" b="1"/>
              <a:t>Introduction</a:t>
            </a:r>
            <a:endParaRPr lang="en-US" altLang="zh-CN" sz="4000" b="1"/>
          </a:p>
        </p:txBody>
      </p:sp>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Background fit</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1017270" y="1584325"/>
            <a:ext cx="9615170" cy="3877310"/>
          </a:xfrm>
          <a:prstGeom prst="rect">
            <a:avLst/>
          </a:prstGeom>
        </p:spPr>
      </p:pic>
      <p:sp>
        <p:nvSpPr>
          <p:cNvPr id="6" name="文本框 5"/>
          <p:cNvSpPr txBox="1"/>
          <p:nvPr/>
        </p:nvSpPr>
        <p:spPr>
          <a:xfrm>
            <a:off x="2613025" y="5795645"/>
            <a:ext cx="6457950" cy="368300"/>
          </a:xfrm>
          <a:prstGeom prst="rect">
            <a:avLst/>
          </a:prstGeom>
          <a:noFill/>
        </p:spPr>
        <p:txBody>
          <a:bodyPr wrap="none" rtlCol="0">
            <a:spAutoFit/>
          </a:bodyPr>
          <a:p>
            <a:r>
              <a:rPr lang="en-US" altLang="zh-CN"/>
              <a:t>sideband sample: at least 60MeV from the center of the mass</a:t>
            </a:r>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certer of bin</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1776095" y="1584325"/>
            <a:ext cx="8884920" cy="48183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Correlation back&amp;Forward</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2070100" y="1584325"/>
            <a:ext cx="8550910" cy="52203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Long tag&amp;probe method</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869315" y="1975485"/>
            <a:ext cx="10071100" cy="40513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Efficiency</a:t>
            </a:r>
            <a:endParaRPr lang="en-US" altLang="zh-CN"/>
          </a:p>
        </p:txBody>
      </p:sp>
      <p:pic>
        <p:nvPicPr>
          <p:cNvPr id="4" name="内容占位符 3"/>
          <p:cNvPicPr>
            <a:picLocks noChangeAspect="1"/>
          </p:cNvPicPr>
          <p:nvPr>
            <p:ph idx="1"/>
          </p:nvPr>
        </p:nvPicPr>
        <p:blipFill>
          <a:blip r:embed="rId1"/>
          <a:stretch>
            <a:fillRect/>
          </a:stretch>
        </p:blipFill>
        <p:spPr>
          <a:xfrm>
            <a:off x="647700" y="1424940"/>
            <a:ext cx="8823325" cy="4650105"/>
          </a:xfrm>
          <a:prstGeom prst="rect">
            <a:avLst/>
          </a:prstGeom>
        </p:spPr>
      </p:pic>
      <p:cxnSp>
        <p:nvCxnSpPr>
          <p:cNvPr id="3" name="直接箭头连接符 2"/>
          <p:cNvCxnSpPr/>
          <p:nvPr/>
        </p:nvCxnSpPr>
        <p:spPr>
          <a:xfrm>
            <a:off x="8840470" y="4204970"/>
            <a:ext cx="718185" cy="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
        <p:nvSpPr>
          <p:cNvPr id="5" name="文本框 4"/>
          <p:cNvSpPr txBox="1"/>
          <p:nvPr/>
        </p:nvSpPr>
        <p:spPr>
          <a:xfrm>
            <a:off x="9650730" y="4020820"/>
            <a:ext cx="2310765" cy="368300"/>
          </a:xfrm>
          <a:prstGeom prst="rect">
            <a:avLst/>
          </a:prstGeom>
          <a:noFill/>
        </p:spPr>
        <p:txBody>
          <a:bodyPr wrap="square" rtlCol="0" anchor="t">
            <a:spAutoFit/>
          </a:bodyPr>
          <a:p>
            <a:r>
              <a:rPr lang="en-US" altLang="zh-CN" b="1"/>
              <a:t>PIDCalib package</a:t>
            </a:r>
            <a:endParaRPr lang="en-US" altLang="zh-CN" b="1"/>
          </a:p>
        </p:txBody>
      </p:sp>
      <p:sp>
        <p:nvSpPr>
          <p:cNvPr id="6" name="灯片编号占位符 5"/>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high-, low-multiplicity pt-y reweight</a:t>
            </a:r>
            <a:endParaRPr lang="en-US" altLang="zh-CN"/>
          </a:p>
        </p:txBody>
      </p:sp>
      <p:sp>
        <p:nvSpPr>
          <p:cNvPr id="4" name="灯片编号占位符 3"/>
          <p:cNvSpPr>
            <a:spLocks noGrp="1"/>
          </p:cNvSpPr>
          <p:nvPr>
            <p:ph type="sldNum" sz="quarter" idx="12"/>
          </p:nvPr>
        </p:nvSpPr>
        <p:spPr>
          <a:xfrm>
            <a:off x="8610600" y="6356350"/>
            <a:ext cx="2743200" cy="365125"/>
          </a:xfrm>
        </p:spPr>
        <p:txBody>
          <a:bodyPr/>
          <a:p>
            <a:fld id="{49AE70B2-8BF9-45C0-BB95-33D1B9D3A854}"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325120" y="1824990"/>
            <a:ext cx="6584950" cy="4351655"/>
          </a:xfrm>
          <a:prstGeom prst="rect">
            <a:avLst/>
          </a:prstGeom>
        </p:spPr>
      </p:pic>
      <p:pic>
        <p:nvPicPr>
          <p:cNvPr id="6" name="图片 5"/>
          <p:cNvPicPr>
            <a:picLocks noChangeAspect="1"/>
          </p:cNvPicPr>
          <p:nvPr/>
        </p:nvPicPr>
        <p:blipFill>
          <a:blip r:embed="rId2"/>
          <a:stretch>
            <a:fillRect/>
          </a:stretch>
        </p:blipFill>
        <p:spPr>
          <a:xfrm>
            <a:off x="7012940" y="2132965"/>
            <a:ext cx="4940300" cy="3556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rPr>
              <a:t>Heavy quarkonium production</a:t>
            </a:r>
            <a:endParaRPr lang="en-US" altLang="zh-CN">
              <a:solidFill>
                <a:schemeClr val="tx1"/>
              </a:solidFill>
            </a:endParaRPr>
          </a:p>
        </p:txBody>
      </p:sp>
      <p:sp>
        <p:nvSpPr>
          <p:cNvPr id="3" name="内容占位符 2"/>
          <p:cNvSpPr>
            <a:spLocks noGrp="1"/>
          </p:cNvSpPr>
          <p:nvPr>
            <p:ph idx="1"/>
          </p:nvPr>
        </p:nvSpPr>
        <p:spPr>
          <a:xfrm>
            <a:off x="647700" y="1584325"/>
            <a:ext cx="10515600" cy="4632325"/>
          </a:xfrm>
        </p:spPr>
        <p:txBody>
          <a:bodyPr/>
          <a:p>
            <a:r>
              <a:rPr lang="en-US" altLang="zh-CN" sz="2400">
                <a:solidFill>
                  <a:schemeClr val="tx1"/>
                </a:solidFill>
              </a:rPr>
              <a:t>Heavy quarkonium production is an excellent probe for</a:t>
            </a:r>
            <a:r>
              <a:rPr lang="en-US" altLang="zh-CN" sz="2400" b="1">
                <a:solidFill>
                  <a:schemeClr val="tx1"/>
                </a:solidFill>
              </a:rPr>
              <a:t> QGP and nuclear matter effects</a:t>
            </a:r>
            <a:r>
              <a:rPr lang="en-US" altLang="zh-CN" sz="2400">
                <a:solidFill>
                  <a:schemeClr val="tx1"/>
                </a:solidFill>
              </a:rPr>
              <a:t> in heavy-ion collisions.</a:t>
            </a:r>
            <a:endParaRPr lang="en-US" altLang="zh-CN" sz="2400">
              <a:solidFill>
                <a:schemeClr val="tx1"/>
              </a:solidFill>
            </a:endParaRPr>
          </a:p>
          <a:p>
            <a:endParaRPr lang="en-US" altLang="zh-CN" sz="2400">
              <a:solidFill>
                <a:schemeClr val="tx1"/>
              </a:solidFill>
            </a:endParaRPr>
          </a:p>
          <a:p>
            <a:endParaRPr lang="en-US" altLang="zh-CN" sz="2400">
              <a:solidFill>
                <a:schemeClr val="tx1"/>
              </a:solidFill>
            </a:endParaRPr>
          </a:p>
          <a:p>
            <a:endParaRPr lang="en-US" altLang="zh-CN" sz="2400">
              <a:solidFill>
                <a:schemeClr val="tx1"/>
              </a:solidFill>
            </a:endParaRPr>
          </a:p>
          <a:p>
            <a:endParaRPr lang="en-US" altLang="zh-CN" sz="2400">
              <a:solidFill>
                <a:schemeClr val="tx1"/>
              </a:solidFill>
            </a:endParaRPr>
          </a:p>
          <a:p>
            <a:endParaRPr lang="en-US" altLang="zh-CN" sz="2400">
              <a:solidFill>
                <a:schemeClr val="tx1"/>
              </a:solidFill>
            </a:endParaRPr>
          </a:p>
          <a:p>
            <a:endParaRPr lang="en-US" altLang="zh-CN" sz="2400">
              <a:solidFill>
                <a:schemeClr val="tx1"/>
              </a:solidFill>
            </a:endParaRPr>
          </a:p>
          <a:p>
            <a:pPr lvl="1"/>
            <a:r>
              <a:rPr lang="en-US" altLang="zh-CN" sz="2055">
                <a:solidFill>
                  <a:schemeClr val="tx1"/>
                </a:solidFill>
              </a:rPr>
              <a:t>Heavy quarks are produced in intial hard scattering.</a:t>
            </a:r>
            <a:endParaRPr lang="en-US" altLang="zh-CN" sz="2055">
              <a:solidFill>
                <a:schemeClr val="tx1"/>
              </a:solidFill>
            </a:endParaRPr>
          </a:p>
          <a:p>
            <a:pPr lvl="1"/>
            <a:r>
              <a:rPr lang="en-US" altLang="zh-CN" sz="2055">
                <a:solidFill>
                  <a:schemeClr val="tx1"/>
                </a:solidFill>
              </a:rPr>
              <a:t>Heavy quarks experience whole time evolution.</a:t>
            </a:r>
            <a:endParaRPr lang="en-US" altLang="zh-CN" sz="2055">
              <a:solidFill>
                <a:schemeClr val="tx1"/>
              </a:solidFill>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933450" y="2350770"/>
            <a:ext cx="9944100" cy="2514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rPr>
              <a:t>Collision systems</a:t>
            </a:r>
            <a:endParaRPr lang="en-US" altLang="zh-CN">
              <a:solidFill>
                <a:schemeClr val="tx1"/>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47700" y="4344035"/>
                <a:ext cx="7963535" cy="1954530"/>
              </a:xfrm>
            </p:spPr>
            <p:txBody>
              <a:bodyPr>
                <a:normAutofit fontScale="90000" lnSpcReduction="10000"/>
              </a:bodyPr>
              <a:p>
                <a:r>
                  <a:rPr lang="en-US" altLang="zh-CN" sz="2200">
                    <a:solidFill>
                      <a:schemeClr val="tx1"/>
                    </a:solidFill>
                  </a:rPr>
                  <a:t>  Signatures of QGP</a:t>
                </a:r>
                <a:endParaRPr lang="en-US" altLang="zh-CN" sz="2400">
                  <a:solidFill>
                    <a:schemeClr val="tx1"/>
                  </a:solidFill>
                </a:endParaRPr>
              </a:p>
              <a:p>
                <a:pPr lvl="1"/>
                <a:r>
                  <a:rPr lang="en-US" altLang="zh-CN" sz="2055">
                    <a:solidFill>
                      <a:schemeClr val="tx1"/>
                    </a:solidFill>
                  </a:rPr>
                  <a:t>Strangeness enhancement</a:t>
                </a:r>
                <a:endParaRPr lang="en-US" altLang="zh-CN" sz="2055">
                  <a:solidFill>
                    <a:schemeClr val="tx1"/>
                  </a:solidFill>
                </a:endParaRPr>
              </a:p>
              <a:p>
                <a:pPr lvl="1"/>
                <a:r>
                  <a:rPr lang="en-US" altLang="zh-CN" sz="2055">
                    <a:solidFill>
                      <a:schemeClr val="tx1"/>
                    </a:solidFill>
                  </a:rPr>
                  <a:t>Suppression of high </a:t>
                </a:r>
                <a14:m>
                  <m:oMath xmlns:m="http://schemas.openxmlformats.org/officeDocument/2006/math">
                    <m:sSub>
                      <m:sSubPr>
                        <m:ctrlPr>
                          <a:rPr lang="en-US" altLang="zh-CN" sz="2055">
                            <a:solidFill>
                              <a:schemeClr val="tx1"/>
                            </a:solidFill>
                            <a:latin typeface="DejaVu Math TeX Gyre" panose="02000503000000000000" charset="0"/>
                            <a:cs typeface="DejaVu Math TeX Gyre" panose="02000503000000000000" charset="0"/>
                          </a:rPr>
                        </m:ctrlPr>
                      </m:sSubPr>
                      <m:e>
                        <m:r>
                          <m:rPr>
                            <m:sty m:val="p"/>
                          </m:rPr>
                          <a:rPr lang="en-US" altLang="zh-CN" sz="2055">
                            <a:solidFill>
                              <a:schemeClr val="tx1"/>
                            </a:solidFill>
                            <a:latin typeface="DejaVu Math TeX Gyre" panose="02000503000000000000" charset="0"/>
                            <a:cs typeface="DejaVu Math TeX Gyre" panose="02000503000000000000" charset="0"/>
                          </a:rPr>
                          <m:t>p</m:t>
                        </m:r>
                      </m:e>
                      <m:sub>
                        <m:r>
                          <m:rPr>
                            <m:sty m:val="p"/>
                          </m:rPr>
                          <a:rPr lang="en-US" altLang="zh-CN" sz="2055">
                            <a:solidFill>
                              <a:schemeClr val="tx1"/>
                            </a:solidFill>
                            <a:latin typeface="DejaVu Math TeX Gyre" panose="02000503000000000000" charset="0"/>
                            <a:cs typeface="DejaVu Math TeX Gyre" panose="02000503000000000000" charset="0"/>
                          </a:rPr>
                          <m:t>T</m:t>
                        </m:r>
                      </m:sub>
                    </m:sSub>
                  </m:oMath>
                </a14:m>
                <a:r>
                  <a:rPr lang="en-US" altLang="zh-CN" sz="2055">
                    <a:solidFill>
                      <a:schemeClr val="tx1"/>
                    </a:solidFill>
                  </a:rPr>
                  <a:t> particles (jet quenching)</a:t>
                </a:r>
                <a:endParaRPr lang="en-US" altLang="zh-CN" sz="2055">
                  <a:solidFill>
                    <a:schemeClr val="tx1"/>
                  </a:solidFill>
                </a:endParaRPr>
              </a:p>
              <a:p>
                <a:pPr lvl="1"/>
                <a:r>
                  <a:rPr lang="en-US" altLang="zh-CN" sz="2055">
                    <a:solidFill>
                      <a:schemeClr val="tx1"/>
                    </a:solidFill>
                  </a:rPr>
                  <a:t>Collective flow</a:t>
                </a:r>
                <a:endParaRPr lang="en-US" altLang="zh-CN" sz="2055">
                  <a:solidFill>
                    <a:schemeClr val="tx1"/>
                  </a:solidFill>
                </a:endParaRPr>
              </a:p>
              <a:p>
                <a:pPr lvl="1"/>
                <a:r>
                  <a:rPr lang="en-US" altLang="zh-CN" sz="2055">
                    <a:solidFill>
                      <a:srgbClr val="FF0000"/>
                    </a:solidFill>
                  </a:rPr>
                  <a:t>Suppression of quarkonia</a:t>
                </a:r>
                <a:r>
                  <a:rPr lang="en-US" altLang="zh-CN" sz="2055">
                    <a:solidFill>
                      <a:schemeClr val="tx1"/>
                    </a:solidFill>
                  </a:rPr>
                  <a:t> (</a:t>
                </a:r>
                <a14:m>
                  <m:oMath xmlns:m="http://schemas.openxmlformats.org/officeDocument/2006/math">
                    <m:r>
                      <m:rPr>
                        <m:sty m:val="p"/>
                      </m:rPr>
                      <a:rPr lang="en-US" altLang="zh-CN" sz="2055">
                        <a:solidFill>
                          <a:schemeClr val="tx1"/>
                        </a:solidFill>
                        <a:latin typeface="DejaVu Math TeX Gyre" panose="02000503000000000000" charset="0"/>
                        <a:cs typeface="DejaVu Math TeX Gyre" panose="02000503000000000000" charset="0"/>
                      </a:rPr>
                      <m:t>J</m:t>
                    </m:r>
                    <m:r>
                      <a:rPr lang="en-US" altLang="zh-CN" sz="2055">
                        <a:solidFill>
                          <a:schemeClr val="tx1"/>
                        </a:solidFill>
                        <a:latin typeface="DejaVu Math TeX Gyre" panose="02000503000000000000" charset="0"/>
                        <a:cs typeface="DejaVu Math TeX Gyre" panose="02000503000000000000" charset="0"/>
                      </a:rPr>
                      <m:t>/</m:t>
                    </m:r>
                    <m:r>
                      <m:rPr>
                        <m:sty m:val="p"/>
                      </m:rPr>
                      <a:rPr lang="en-US" altLang="zh-CN" sz="2055">
                        <a:solidFill>
                          <a:schemeClr val="tx1"/>
                        </a:solidFill>
                        <a:latin typeface="DejaVu Math TeX Gyre" panose="02000503000000000000" charset="0"/>
                        <a:cs typeface="DejaVu Math TeX Gyre" panose="02000503000000000000" charset="0"/>
                      </a:rPr>
                      <m:t>ψ</m:t>
                    </m:r>
                  </m:oMath>
                </a14:m>
                <a:r>
                  <a:rPr lang="en-US" altLang="zh-CN" sz="2055">
                    <a:solidFill>
                      <a:schemeClr val="tx1"/>
                    </a:solidFill>
                  </a:rPr>
                  <a:t>, </a:t>
                </a:r>
                <a14:m>
                  <m:oMath xmlns:m="http://schemas.openxmlformats.org/officeDocument/2006/math">
                    <m:r>
                      <m:rPr>
                        <m:sty m:val="p"/>
                      </m:rPr>
                      <a:rPr lang="en-US" altLang="zh-CN" sz="2055">
                        <a:solidFill>
                          <a:schemeClr val="tx1"/>
                        </a:solidFill>
                        <a:latin typeface="DejaVu Math TeX Gyre" panose="02000503000000000000" charset="0"/>
                        <a:cs typeface="DejaVu Math TeX Gyre" panose="02000503000000000000" charset="0"/>
                      </a:rPr>
                      <m:t>ψ</m:t>
                    </m:r>
                    <m:r>
                      <a:rPr lang="en-US" altLang="zh-CN" sz="2055">
                        <a:solidFill>
                          <a:schemeClr val="tx1"/>
                        </a:solidFill>
                        <a:latin typeface="DejaVu Math TeX Gyre" panose="02000503000000000000" charset="0"/>
                        <a:cs typeface="DejaVu Math TeX Gyre" panose="02000503000000000000" charset="0"/>
                      </a:rPr>
                      <m:t>’</m:t>
                    </m:r>
                  </m:oMath>
                </a14:m>
                <a:r>
                  <a:rPr lang="en-US" altLang="zh-CN" sz="2055">
                    <a:solidFill>
                      <a:schemeClr val="tx1"/>
                    </a:solidFill>
                  </a:rPr>
                  <a:t>, </a:t>
                </a:r>
                <a14:m>
                  <m:oMath xmlns:m="http://schemas.openxmlformats.org/officeDocument/2006/math">
                    <m:r>
                      <a:rPr lang="en-US" altLang="zh-CN" sz="2055">
                        <a:solidFill>
                          <a:schemeClr val="tx1"/>
                        </a:solidFill>
                        <a:latin typeface="DejaVu Math TeX Gyre" panose="02000503000000000000" charset="0"/>
                        <a:cs typeface="DejaVu Math TeX Gyre" panose="02000503000000000000" charset="0"/>
                      </a:rPr>
                      <m:t>𝛶</m:t>
                    </m:r>
                  </m:oMath>
                </a14:m>
                <a:r>
                  <a:rPr lang="en-US" altLang="zh-CN" sz="2055">
                    <a:solidFill>
                      <a:schemeClr val="tx1"/>
                    </a:solidFill>
                  </a:rPr>
                  <a:t>...)</a:t>
                </a:r>
                <a:endParaRPr lang="en-US" altLang="zh-CN" sz="2055">
                  <a:solidFill>
                    <a:schemeClr val="tx1"/>
                  </a:solidFill>
                </a:endParaRPr>
              </a:p>
              <a:p>
                <a:pPr marL="0" indent="0">
                  <a:buNone/>
                </a:pPr>
                <a:r>
                  <a:rPr lang="en-US" altLang="zh-CN" sz="2400">
                    <a:solidFill>
                      <a:schemeClr val="tx1"/>
                    </a:solidFill>
                  </a:rPr>
                  <a:t> 	...</a:t>
                </a:r>
                <a:endParaRPr lang="en-US" altLang="zh-CN" sz="2400">
                  <a:solidFill>
                    <a:schemeClr val="tx1"/>
                  </a:solidFill>
                </a:endParaRPr>
              </a:p>
              <a:p>
                <a:endParaRPr lang="en-US" altLang="zh-CN" sz="2055">
                  <a:solidFill>
                    <a:schemeClr val="tx1"/>
                  </a:solidFill>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647700" y="4344035"/>
                <a:ext cx="7963535" cy="1954530"/>
              </a:xfrm>
              <a:blipFill rotWithShape="1">
                <a:blip r:embed="rId1"/>
                <a:stretch>
                  <a:fillRect b="-1055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5" name="右大括号 4"/>
          <p:cNvSpPr/>
          <p:nvPr/>
        </p:nvSpPr>
        <p:spPr>
          <a:xfrm>
            <a:off x="8611235" y="2521585"/>
            <a:ext cx="383540" cy="1245870"/>
          </a:xfrm>
          <a:prstGeom prst="rightBrace">
            <a:avLst/>
          </a:prstGeom>
        </p:spPr>
        <p:style>
          <a:lnRef idx="3">
            <a:schemeClr val="dk1"/>
          </a:lnRef>
          <a:fillRef idx="0">
            <a:schemeClr val="dk1"/>
          </a:fillRef>
          <a:effectRef idx="2">
            <a:schemeClr val="dk1"/>
          </a:effectRef>
          <a:fontRef idx="minor">
            <a:schemeClr val="tx1"/>
          </a:fontRef>
        </p:style>
        <p:txBody>
          <a:bodyPr rtlCol="0" anchor="ctr"/>
          <a:p>
            <a:pPr algn="ctr"/>
            <a:endParaRPr lang="zh-CN" altLang="en-US"/>
          </a:p>
        </p:txBody>
      </p:sp>
      <p:sp>
        <p:nvSpPr>
          <p:cNvPr id="6" name="文本框 5"/>
          <p:cNvSpPr txBox="1"/>
          <p:nvPr/>
        </p:nvSpPr>
        <p:spPr>
          <a:xfrm>
            <a:off x="9331960" y="2970530"/>
            <a:ext cx="2134870" cy="368300"/>
          </a:xfrm>
          <a:prstGeom prst="rect">
            <a:avLst/>
          </a:prstGeom>
          <a:noFill/>
        </p:spPr>
        <p:txBody>
          <a:bodyPr wrap="square" rtlCol="0">
            <a:spAutoFit/>
          </a:bodyPr>
          <a:p>
            <a:r>
              <a:rPr lang="en-US" altLang="zh-CN" b="1">
                <a:solidFill>
                  <a:srgbClr val="0070C0"/>
                </a:solidFill>
              </a:rPr>
              <a:t>Small systems</a:t>
            </a:r>
            <a:endParaRPr lang="en-US" altLang="zh-CN" b="1">
              <a:solidFill>
                <a:srgbClr val="0070C0"/>
              </a:solidFill>
            </a:endParaRPr>
          </a:p>
        </p:txBody>
      </p:sp>
      <p:sp>
        <p:nvSpPr>
          <p:cNvPr id="7" name="文本框 6"/>
          <p:cNvSpPr txBox="1"/>
          <p:nvPr/>
        </p:nvSpPr>
        <p:spPr>
          <a:xfrm>
            <a:off x="9331960" y="1756410"/>
            <a:ext cx="1831340" cy="368300"/>
          </a:xfrm>
          <a:prstGeom prst="rect">
            <a:avLst/>
          </a:prstGeom>
          <a:noFill/>
        </p:spPr>
        <p:txBody>
          <a:bodyPr wrap="square" rtlCol="0" anchor="t">
            <a:spAutoFit/>
          </a:bodyPr>
          <a:p>
            <a:r>
              <a:rPr lang="en-US" altLang="zh-CN" b="1">
                <a:solidFill>
                  <a:srgbClr val="0070C0"/>
                </a:solidFill>
                <a:sym typeface="+mn-ea"/>
              </a:rPr>
              <a:t>Large systems</a:t>
            </a:r>
            <a:endParaRPr lang="en-US" altLang="zh-CN" b="1">
              <a:solidFill>
                <a:srgbClr val="0070C0"/>
              </a:solidFill>
              <a:sym typeface="+mn-ea"/>
            </a:endParaRPr>
          </a:p>
        </p:txBody>
      </p:sp>
      <p:cxnSp>
        <p:nvCxnSpPr>
          <p:cNvPr id="8" name="直接箭头连接符 7"/>
          <p:cNvCxnSpPr/>
          <p:nvPr/>
        </p:nvCxnSpPr>
        <p:spPr>
          <a:xfrm flipV="1">
            <a:off x="8663305" y="1935480"/>
            <a:ext cx="555625" cy="952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9" name="文本框 8"/>
          <p:cNvSpPr txBox="1"/>
          <p:nvPr/>
        </p:nvSpPr>
        <p:spPr>
          <a:xfrm>
            <a:off x="647700" y="1360805"/>
            <a:ext cx="8023225" cy="2683510"/>
          </a:xfrm>
          <a:prstGeom prst="rect">
            <a:avLst/>
          </a:prstGeom>
          <a:noFill/>
        </p:spPr>
        <p:txBody>
          <a:bodyPr wrap="square" rtlCol="0">
            <a:noAutofit/>
          </a:bodyPr>
          <a:p>
            <a:pPr marL="342900" indent="-342900" fontAlgn="auto">
              <a:spcBef>
                <a:spcPts val="0"/>
              </a:spcBef>
              <a:spcAft>
                <a:spcPts val="600"/>
              </a:spcAft>
              <a:buFont typeface="Arial" panose="020B0604020202090204" pitchFamily="34" charset="0"/>
              <a:buChar char="•"/>
            </a:pPr>
            <a:r>
              <a:rPr lang="en-US" altLang="zh-CN" sz="2000">
                <a:sym typeface="+mn-ea"/>
              </a:rPr>
              <a:t>Collision Systems</a:t>
            </a:r>
            <a:endParaRPr lang="en-US" altLang="zh-CN" sz="2000">
              <a:sym typeface="+mn-ea"/>
            </a:endParaRPr>
          </a:p>
          <a:p>
            <a:pPr marL="742950" lvl="1" indent="-285750" fontAlgn="auto">
              <a:spcBef>
                <a:spcPts val="0"/>
              </a:spcBef>
              <a:spcAft>
                <a:spcPts val="600"/>
              </a:spcAft>
              <a:buFont typeface="Arial" panose="020B0604020202090204" pitchFamily="34" charset="0"/>
              <a:buChar char="•"/>
            </a:pPr>
            <a:r>
              <a:rPr lang="en-US" altLang="zh-CN">
                <a:sym typeface="+mn-ea"/>
              </a:rPr>
              <a:t>A-A collisions:  </a:t>
            </a:r>
            <a:r>
              <a:rPr lang="en-US" altLang="zh-CN" b="1">
                <a:sym typeface="+mn-ea"/>
              </a:rPr>
              <a:t>Hot Nuclear Matter (HNM) effect</a:t>
            </a:r>
            <a:r>
              <a:rPr lang="en-US" altLang="zh-CN">
                <a:sym typeface="+mn-ea"/>
              </a:rPr>
              <a:t> dominates, related to the QGP production.</a:t>
            </a:r>
            <a:endParaRPr lang="en-US" altLang="zh-CN">
              <a:solidFill>
                <a:schemeClr val="tx1"/>
              </a:solidFill>
            </a:endParaRPr>
          </a:p>
          <a:p>
            <a:pPr marL="742950" lvl="1" indent="-285750" fontAlgn="auto">
              <a:spcBef>
                <a:spcPts val="0"/>
              </a:spcBef>
              <a:spcAft>
                <a:spcPts val="600"/>
              </a:spcAft>
              <a:buFont typeface="Arial" panose="020B0604020202090204" pitchFamily="34" charset="0"/>
              <a:buChar char="•"/>
            </a:pPr>
            <a:r>
              <a:rPr lang="en-US" altLang="zh-CN" i="1">
                <a:sym typeface="+mn-ea"/>
              </a:rPr>
              <a:t>p</a:t>
            </a:r>
            <a:r>
              <a:rPr lang="en-US" altLang="zh-CN">
                <a:sym typeface="+mn-ea"/>
              </a:rPr>
              <a:t>-A collisions:  </a:t>
            </a:r>
            <a:r>
              <a:rPr lang="en-US" altLang="zh-CN" b="1">
                <a:sym typeface="+mn-ea"/>
              </a:rPr>
              <a:t>Cold Nuclear Matter (CNM) effect</a:t>
            </a:r>
            <a:r>
              <a:rPr lang="en-US" altLang="zh-CN">
                <a:sym typeface="+mn-ea"/>
              </a:rPr>
              <a:t> dominates, including initial-state effect like energy loss in multi-particles scattering,  nuclear Parton Distribution Functions (nPDFs) and final-state effect like nuclear absorption and co-mover effect.</a:t>
            </a:r>
            <a:endParaRPr lang="en-US" altLang="zh-CN">
              <a:solidFill>
                <a:schemeClr val="tx1"/>
              </a:solidFill>
            </a:endParaRPr>
          </a:p>
          <a:p>
            <a:pPr marL="742950" lvl="1" indent="-285750" fontAlgn="auto">
              <a:spcBef>
                <a:spcPts val="0"/>
              </a:spcBef>
              <a:spcAft>
                <a:spcPts val="600"/>
              </a:spcAft>
              <a:buFont typeface="Arial" panose="020B0604020202090204" pitchFamily="34" charset="0"/>
              <a:buChar char="•"/>
            </a:pPr>
            <a:r>
              <a:rPr lang="en-US" altLang="zh-CN" i="1">
                <a:sym typeface="+mn-ea"/>
              </a:rPr>
              <a:t>pp </a:t>
            </a:r>
            <a:r>
              <a:rPr lang="en-US" altLang="zh-CN">
                <a:sym typeface="+mn-ea"/>
              </a:rPr>
              <a:t>collisions: No Nuclear Matter effect expected to exist. </a:t>
            </a:r>
            <a:endParaRPr lang="zh-CN" altLang="en-US"/>
          </a:p>
        </p:txBody>
      </p:sp>
      <p:sp>
        <p:nvSpPr>
          <p:cNvPr id="10" name="右大括号 9"/>
          <p:cNvSpPr/>
          <p:nvPr>
            <p:custDataLst>
              <p:tags r:id="rId2"/>
            </p:custDataLst>
          </p:nvPr>
        </p:nvSpPr>
        <p:spPr>
          <a:xfrm>
            <a:off x="6480810" y="4789170"/>
            <a:ext cx="275590" cy="644525"/>
          </a:xfrm>
          <a:prstGeom prst="rightBrace">
            <a:avLst>
              <a:gd name="adj1" fmla="val 8333"/>
              <a:gd name="adj2" fmla="val 51655"/>
            </a:avLst>
          </a:prstGeom>
        </p:spPr>
        <p:style>
          <a:lnRef idx="3">
            <a:schemeClr val="dk1"/>
          </a:lnRef>
          <a:fillRef idx="0">
            <a:schemeClr val="dk1"/>
          </a:fillRef>
          <a:effectRef idx="2">
            <a:schemeClr val="dk1"/>
          </a:effectRef>
          <a:fontRef idx="minor">
            <a:schemeClr val="tx1"/>
          </a:fontRef>
        </p:style>
        <p:txBody>
          <a:bodyPr rtlCol="0" anchor="ctr"/>
          <a:p>
            <a:pPr algn="ctr"/>
            <a:endParaRPr lang="zh-CN" altLang="en-US"/>
          </a:p>
        </p:txBody>
      </p:sp>
      <p:sp>
        <p:nvSpPr>
          <p:cNvPr id="11" name="文本框 10"/>
          <p:cNvSpPr txBox="1"/>
          <p:nvPr/>
        </p:nvSpPr>
        <p:spPr>
          <a:xfrm>
            <a:off x="6875145" y="4699000"/>
            <a:ext cx="4478655" cy="645160"/>
          </a:xfrm>
          <a:prstGeom prst="rect">
            <a:avLst/>
          </a:prstGeom>
          <a:noFill/>
        </p:spPr>
        <p:txBody>
          <a:bodyPr wrap="square" rtlCol="0">
            <a:spAutoFit/>
          </a:bodyPr>
          <a:p>
            <a:r>
              <a:rPr lang="en-US" altLang="zh-CN" b="1">
                <a:solidFill>
                  <a:srgbClr val="0070C0"/>
                </a:solidFill>
              </a:rPr>
              <a:t>Has been observed in Large and high-multiplicity Small systems.</a:t>
            </a:r>
            <a:endParaRPr lang="en-US" altLang="zh-CN" b="1">
              <a:solidFill>
                <a:srgbClr val="0070C0"/>
              </a:solidFill>
            </a:endParaRPr>
          </a:p>
        </p:txBody>
      </p:sp>
      <p:cxnSp>
        <p:nvCxnSpPr>
          <p:cNvPr id="15" name="直接箭头连接符 14"/>
          <p:cNvCxnSpPr/>
          <p:nvPr/>
        </p:nvCxnSpPr>
        <p:spPr>
          <a:xfrm flipV="1">
            <a:off x="5925185" y="5641975"/>
            <a:ext cx="555625" cy="952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6" name="文本框 15"/>
          <p:cNvSpPr txBox="1"/>
          <p:nvPr/>
        </p:nvSpPr>
        <p:spPr>
          <a:xfrm>
            <a:off x="6875145" y="5462270"/>
            <a:ext cx="2265680" cy="368300"/>
          </a:xfrm>
          <a:prstGeom prst="rect">
            <a:avLst/>
          </a:prstGeom>
          <a:noFill/>
        </p:spPr>
        <p:txBody>
          <a:bodyPr wrap="square" rtlCol="0">
            <a:spAutoFit/>
          </a:bodyPr>
          <a:p>
            <a:r>
              <a:rPr lang="en-US" altLang="zh-CN" b="1">
                <a:solidFill>
                  <a:srgbClr val="FF0000"/>
                </a:solidFill>
              </a:rPr>
              <a:t>Need verification</a:t>
            </a:r>
            <a:endParaRPr lang="en-US" altLang="zh-CN" b="1">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图片 12"/>
          <p:cNvPicPr>
            <a:picLocks noChangeAspect="1"/>
          </p:cNvPicPr>
          <p:nvPr/>
        </p:nvPicPr>
        <p:blipFill>
          <a:blip r:embed="rId1"/>
          <a:stretch>
            <a:fillRect/>
          </a:stretch>
        </p:blipFill>
        <p:spPr>
          <a:xfrm>
            <a:off x="7480935" y="3027680"/>
            <a:ext cx="4166870" cy="2908300"/>
          </a:xfrm>
          <a:prstGeom prst="rect">
            <a:avLst/>
          </a:prstGeom>
        </p:spPr>
      </p:pic>
      <p:sp>
        <p:nvSpPr>
          <p:cNvPr id="2" name="标题 1"/>
          <p:cNvSpPr>
            <a:spLocks noGrp="1"/>
          </p:cNvSpPr>
          <p:nvPr>
            <p:ph type="title"/>
          </p:nvPr>
        </p:nvSpPr>
        <p:spPr/>
        <p:txBody>
          <a:bodyPr/>
          <a:p>
            <a:r>
              <a:rPr lang="en-US" altLang="zh-CN" sz="3200"/>
              <a:t>Excited-to-ground ratio of quarkonium in pp collisions</a:t>
            </a:r>
            <a:endParaRPr lang="en-US" altLang="zh-CN" sz="3200"/>
          </a:p>
        </p:txBody>
      </p:sp>
      <p:sp>
        <p:nvSpPr>
          <p:cNvPr id="3" name="内容占位符 2"/>
          <p:cNvSpPr>
            <a:spLocks noGrp="1"/>
          </p:cNvSpPr>
          <p:nvPr>
            <p:ph idx="1"/>
          </p:nvPr>
        </p:nvSpPr>
        <p:spPr>
          <a:xfrm>
            <a:off x="544195" y="1584325"/>
            <a:ext cx="11103610" cy="4351655"/>
          </a:xfrm>
        </p:spPr>
        <p:txBody>
          <a:bodyPr/>
          <a:p>
            <a:pPr marL="457200" lvl="1" indent="-457200">
              <a:lnSpc>
                <a:spcPct val="100000"/>
              </a:lnSpc>
              <a:spcBef>
                <a:spcPts val="0"/>
              </a:spcBef>
              <a:spcAft>
                <a:spcPts val="1000"/>
              </a:spcAft>
            </a:pPr>
            <a:r>
              <a:rPr lang="en-US" altLang="zh-CN" sz="2200">
                <a:solidFill>
                  <a:schemeClr val="tx1"/>
                </a:solidFill>
                <a:sym typeface="+mn-ea"/>
              </a:rPr>
              <a:t>Initial-state effects like nPDF</a:t>
            </a:r>
            <a:r>
              <a:rPr lang="en-US" altLang="zh-CN" sz="2200">
                <a:solidFill>
                  <a:schemeClr val="tx1"/>
                </a:solidFill>
                <a:sym typeface="+mn-ea"/>
              </a:rPr>
              <a:t>s, energy loss due to multi-particle scatterings will be canceled out.</a:t>
            </a:r>
            <a:endParaRPr lang="en-US" altLang="zh-CN" sz="2200">
              <a:solidFill>
                <a:schemeClr val="tx1"/>
              </a:solidFill>
              <a:sym typeface="+mn-ea"/>
            </a:endParaRPr>
          </a:p>
          <a:p>
            <a:pPr marL="457200" lvl="1" indent="-457200">
              <a:lnSpc>
                <a:spcPct val="100000"/>
              </a:lnSpc>
              <a:spcBef>
                <a:spcPts val="0"/>
              </a:spcBef>
              <a:spcAft>
                <a:spcPts val="1000"/>
              </a:spcAft>
            </a:pPr>
            <a:r>
              <a:rPr lang="en-US" altLang="zh-CN" sz="2200">
                <a:solidFill>
                  <a:schemeClr val="tx1"/>
                </a:solidFill>
                <a:sym typeface="+mn-ea"/>
              </a:rPr>
              <a:t>Final state effects and potential existence of QGP need be taken into consideration.</a:t>
            </a:r>
            <a:endParaRPr lang="en-US" altLang="zh-CN" sz="2200">
              <a:solidFill>
                <a:schemeClr val="tx1"/>
              </a:solidFill>
              <a:sym typeface="+mn-ea"/>
            </a:endParaRPr>
          </a:p>
        </p:txBody>
      </p:sp>
      <p:sp>
        <p:nvSpPr>
          <p:cNvPr id="4" name="灯片编号占位符 3"/>
          <p:cNvSpPr>
            <a:spLocks noGrp="1"/>
          </p:cNvSpPr>
          <p:nvPr>
            <p:ph type="sldNum" sz="quarter" idx="12"/>
          </p:nvPr>
        </p:nvSpPr>
        <p:spPr>
          <a:xfrm>
            <a:off x="8610600" y="6283325"/>
            <a:ext cx="2743200" cy="365125"/>
          </a:xfrm>
        </p:spPr>
        <p:txBody>
          <a:bodyPr/>
          <a:p>
            <a:fld id="{49AE70B2-8BF9-45C0-BB95-33D1B9D3A854}" type="slidenum">
              <a:rPr lang="zh-CN" altLang="en-US" smtClean="0"/>
            </a:fld>
            <a:endParaRPr lang="zh-CN" altLang="en-US"/>
          </a:p>
        </p:txBody>
      </p:sp>
      <p:pic>
        <p:nvPicPr>
          <p:cNvPr id="7" name="图片 6"/>
          <p:cNvPicPr>
            <a:picLocks noChangeAspect="1"/>
          </p:cNvPicPr>
          <p:nvPr/>
        </p:nvPicPr>
        <p:blipFill>
          <a:blip r:embed="rId2"/>
          <a:stretch>
            <a:fillRect/>
          </a:stretch>
        </p:blipFill>
        <p:spPr>
          <a:xfrm>
            <a:off x="500380" y="2929255"/>
            <a:ext cx="7052945" cy="3105785"/>
          </a:xfrm>
          <a:prstGeom prst="rect">
            <a:avLst/>
          </a:prstGeom>
        </p:spPr>
      </p:pic>
      <p:sp>
        <p:nvSpPr>
          <p:cNvPr id="8" name="文本框 7"/>
          <p:cNvSpPr txBox="1"/>
          <p:nvPr/>
        </p:nvSpPr>
        <p:spPr>
          <a:xfrm>
            <a:off x="2951480" y="5978525"/>
            <a:ext cx="2151380" cy="306705"/>
          </a:xfrm>
          <a:prstGeom prst="rect">
            <a:avLst/>
          </a:prstGeom>
          <a:noFill/>
        </p:spPr>
        <p:txBody>
          <a:bodyPr wrap="none" rtlCol="0" anchor="t">
            <a:spAutoFit/>
          </a:bodyPr>
          <a:p>
            <a:pPr algn="l"/>
            <a:r>
              <a:rPr lang="en-US" altLang="zh-CN" sz="1400">
                <a:sym typeface="+mn-ea"/>
              </a:rPr>
              <a:t>CMS [JHEP11(2020)001]</a:t>
            </a:r>
            <a:endParaRPr lang="en-US" altLang="zh-CN" sz="1400">
              <a:sym typeface="+mn-ea"/>
            </a:endParaRPr>
          </a:p>
        </p:txBody>
      </p:sp>
      <p:sp>
        <p:nvSpPr>
          <p:cNvPr id="12" name="文本框 11"/>
          <p:cNvSpPr txBox="1"/>
          <p:nvPr/>
        </p:nvSpPr>
        <p:spPr>
          <a:xfrm>
            <a:off x="8610600" y="5978525"/>
            <a:ext cx="2399030" cy="306705"/>
          </a:xfrm>
          <a:prstGeom prst="rect">
            <a:avLst/>
          </a:prstGeom>
          <a:noFill/>
        </p:spPr>
        <p:txBody>
          <a:bodyPr wrap="none" rtlCol="0" anchor="t">
            <a:spAutoFit/>
          </a:bodyPr>
          <a:p>
            <a:pPr algn="l"/>
            <a:r>
              <a:rPr lang="en-US" altLang="zh-CN" sz="1400">
                <a:sym typeface="+mn-ea"/>
              </a:rPr>
              <a:t>ALICE [</a:t>
            </a:r>
            <a:r>
              <a:rPr lang="zh-CN" altLang="en-US" sz="1400">
                <a:sym typeface="+mn-ea"/>
              </a:rPr>
              <a:t>JHEP 06 (2023) 147</a:t>
            </a:r>
            <a:r>
              <a:rPr lang="en-US" altLang="zh-CN" sz="1400">
                <a:sym typeface="+mn-ea"/>
              </a:rPr>
              <a:t>]</a:t>
            </a:r>
            <a:endParaRPr lang="en-US" altLang="zh-CN" sz="140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Quark-gluon plasma</a:t>
            </a:r>
            <a:endParaRPr lang="en-US" altLang="zh-CN"/>
          </a:p>
        </p:txBody>
      </p:sp>
      <p:sp>
        <p:nvSpPr>
          <p:cNvPr id="3" name="内容占位符 2"/>
          <p:cNvSpPr>
            <a:spLocks noGrp="1"/>
          </p:cNvSpPr>
          <p:nvPr>
            <p:ph idx="1"/>
          </p:nvPr>
        </p:nvSpPr>
        <p:spPr>
          <a:xfrm>
            <a:off x="647700" y="1526540"/>
            <a:ext cx="6343650" cy="4351655"/>
          </a:xfrm>
        </p:spPr>
        <p:txBody>
          <a:bodyPr>
            <a:normAutofit lnSpcReduction="20000"/>
          </a:bodyPr>
          <a:p>
            <a:pPr fontAlgn="auto">
              <a:lnSpc>
                <a:spcPct val="100000"/>
              </a:lnSpc>
              <a:spcBef>
                <a:spcPts val="400"/>
              </a:spcBef>
              <a:spcAft>
                <a:spcPts val="500"/>
              </a:spcAft>
            </a:pPr>
            <a:r>
              <a:rPr lang="en-US" altLang="zh-CN" sz="2000">
                <a:sym typeface="+mn-ea"/>
              </a:rPr>
              <a:t>Quark-Gluon Plasma (QGP): </a:t>
            </a:r>
            <a:endParaRPr lang="en-US" altLang="zh-CN" sz="2000"/>
          </a:p>
          <a:p>
            <a:pPr lvl="1" fontAlgn="auto">
              <a:lnSpc>
                <a:spcPct val="100000"/>
              </a:lnSpc>
              <a:spcBef>
                <a:spcPts val="400"/>
              </a:spcBef>
              <a:spcAft>
                <a:spcPts val="500"/>
              </a:spcAft>
            </a:pPr>
            <a:r>
              <a:rPr lang="en-US" altLang="zh-CN" sz="1800">
                <a:sym typeface="+mn-ea"/>
              </a:rPr>
              <a:t>A thermally equilibrated system where partons are deconfined from the hadrons.</a:t>
            </a:r>
            <a:endParaRPr lang="en-US" altLang="zh-CN" sz="1800"/>
          </a:p>
          <a:p>
            <a:pPr lvl="1" fontAlgn="auto">
              <a:lnSpc>
                <a:spcPct val="100000"/>
              </a:lnSpc>
              <a:spcBef>
                <a:spcPts val="400"/>
              </a:spcBef>
              <a:spcAft>
                <a:spcPts val="500"/>
              </a:spcAft>
            </a:pPr>
            <a:r>
              <a:rPr lang="en-US" altLang="zh-CN" sz="1800">
                <a:sym typeface="+mn-ea"/>
              </a:rPr>
              <a:t>Achieve either by heating or compression of nuclei.</a:t>
            </a:r>
            <a:endParaRPr lang="en-US" altLang="zh-CN" sz="1800"/>
          </a:p>
          <a:p>
            <a:pPr lvl="1" fontAlgn="auto">
              <a:lnSpc>
                <a:spcPct val="100000"/>
              </a:lnSpc>
              <a:spcBef>
                <a:spcPts val="400"/>
              </a:spcBef>
              <a:spcAft>
                <a:spcPts val="500"/>
              </a:spcAft>
            </a:pPr>
            <a:r>
              <a:rPr lang="en-US" altLang="zh-CN" sz="1800">
                <a:sym typeface="+mn-ea"/>
              </a:rPr>
              <a:t>May exist in the early stage of universe, the core of neutron stars and ultra-relativistic energy heavy ion collisions.</a:t>
            </a:r>
            <a:endParaRPr lang="en-US" altLang="zh-CN" sz="1800"/>
          </a:p>
          <a:p>
            <a:pPr fontAlgn="auto">
              <a:lnSpc>
                <a:spcPct val="100000"/>
              </a:lnSpc>
              <a:spcBef>
                <a:spcPts val="400"/>
              </a:spcBef>
              <a:spcAft>
                <a:spcPts val="500"/>
              </a:spcAft>
            </a:pPr>
            <a:r>
              <a:rPr lang="en-US" altLang="zh-CN" sz="2000"/>
              <a:t>Color screening:</a:t>
            </a:r>
            <a:endParaRPr lang="en-US" altLang="zh-CN" sz="2000"/>
          </a:p>
          <a:p>
            <a:pPr lvl="1" fontAlgn="auto">
              <a:lnSpc>
                <a:spcPct val="100000"/>
              </a:lnSpc>
              <a:spcBef>
                <a:spcPts val="400"/>
              </a:spcBef>
              <a:spcAft>
                <a:spcPts val="500"/>
              </a:spcAft>
            </a:pPr>
            <a:r>
              <a:rPr lang="en-US" altLang="zh-CN" sz="1710">
                <a:sym typeface="+mn-ea"/>
              </a:rPr>
              <a:t>High density of free color charges leads to color screening and dissociation of heavy quarkonium.</a:t>
            </a:r>
            <a:endParaRPr lang="en-US" altLang="zh-CN" sz="2000"/>
          </a:p>
        </p:txBody>
      </p:sp>
      <p:pic>
        <p:nvPicPr>
          <p:cNvPr id="4" name="图片 3"/>
          <p:cNvPicPr>
            <a:picLocks noChangeAspect="1"/>
          </p:cNvPicPr>
          <p:nvPr/>
        </p:nvPicPr>
        <p:blipFill>
          <a:blip r:embed="rId1"/>
          <a:stretch>
            <a:fillRect/>
          </a:stretch>
        </p:blipFill>
        <p:spPr>
          <a:xfrm>
            <a:off x="7794625" y="1526540"/>
            <a:ext cx="3851910" cy="3804920"/>
          </a:xfrm>
          <a:prstGeom prst="rect">
            <a:avLst/>
          </a:prstGeom>
        </p:spPr>
      </p:pic>
      <p:sp>
        <p:nvSpPr>
          <p:cNvPr id="5" name="文本框 4"/>
          <p:cNvSpPr txBox="1"/>
          <p:nvPr/>
        </p:nvSpPr>
        <p:spPr>
          <a:xfrm>
            <a:off x="7794625" y="5353685"/>
            <a:ext cx="3851910" cy="368300"/>
          </a:xfrm>
          <a:prstGeom prst="rect">
            <a:avLst/>
          </a:prstGeom>
          <a:noFill/>
        </p:spPr>
        <p:txBody>
          <a:bodyPr wrap="none" rtlCol="0" anchor="t">
            <a:spAutoFit/>
          </a:bodyPr>
          <a:p>
            <a:r>
              <a:rPr lang="en-US" altLang="zh-CN">
                <a:sym typeface="+mn-ea"/>
              </a:rPr>
              <a:t>A schematic of QCD phase diagram</a:t>
            </a:r>
            <a:endParaRPr lang="zh-CN" altLang="en-US"/>
          </a:p>
        </p:txBody>
      </p:sp>
      <p:sp>
        <p:nvSpPr>
          <p:cNvPr id="6" name="灯片编号占位符 5"/>
          <p:cNvSpPr>
            <a:spLocks noGrp="1"/>
          </p:cNvSpPr>
          <p:nvPr>
            <p:ph type="sldNum" sz="quarter" idx="12"/>
          </p:nvPr>
        </p:nvSpPr>
        <p:spPr>
          <a:xfrm>
            <a:off x="8610600" y="6334760"/>
            <a:ext cx="2743200" cy="365125"/>
          </a:xfrm>
        </p:spPr>
        <p:txBody>
          <a:bodyPr/>
          <a:p>
            <a:fld id="{49AE70B2-8BF9-45C0-BB95-33D1B9D3A854}" type="slidenum">
              <a:rPr lang="zh-CN" altLang="en-US" smtClean="0"/>
            </a:fld>
            <a:endParaRPr lang="zh-CN" altLang="en-US"/>
          </a:p>
        </p:txBody>
      </p:sp>
      <p:pic>
        <p:nvPicPr>
          <p:cNvPr id="7" name="图片 6"/>
          <p:cNvPicPr>
            <a:picLocks noChangeAspect="1"/>
          </p:cNvPicPr>
          <p:nvPr/>
        </p:nvPicPr>
        <p:blipFill>
          <a:blip r:embed="rId2"/>
          <a:srcRect t="17817"/>
          <a:stretch>
            <a:fillRect/>
          </a:stretch>
        </p:blipFill>
        <p:spPr>
          <a:xfrm>
            <a:off x="760730" y="4539615"/>
            <a:ext cx="6230620" cy="13385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Co-mover effect</a:t>
            </a:r>
            <a:endParaRPr lang="en-US" altLang="zh-CN"/>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内容占位符 5"/>
          <p:cNvSpPr/>
          <p:nvPr>
            <p:ph idx="1"/>
          </p:nvPr>
        </p:nvSpPr>
        <p:spPr>
          <a:xfrm>
            <a:off x="647700" y="1375410"/>
            <a:ext cx="10515600" cy="4351338"/>
          </a:xfrm>
        </p:spPr>
        <p:txBody>
          <a:bodyPr/>
          <a:p>
            <a:pPr marL="457200" lvl="1" indent="-457200"/>
            <a:r>
              <a:rPr lang="en-US" altLang="zh-CN">
                <a:solidFill>
                  <a:schemeClr val="tx1"/>
                </a:solidFill>
                <a:sym typeface="+mn-ea"/>
              </a:rPr>
              <a:t>‘</a:t>
            </a:r>
            <a:r>
              <a:rPr lang="en-US" altLang="zh-CN" i="1">
                <a:solidFill>
                  <a:schemeClr val="tx1"/>
                </a:solidFill>
                <a:sym typeface="+mn-ea"/>
              </a:rPr>
              <a:t>Quarkonia are suppressed by interaction with the co-moving medium, constituted by particles with similar rapidities</a:t>
            </a:r>
            <a:r>
              <a:rPr lang="en-US" altLang="zh-CN">
                <a:solidFill>
                  <a:schemeClr val="tx1"/>
                </a:solidFill>
                <a:sym typeface="+mn-ea"/>
              </a:rPr>
              <a:t>.’  [JHEP 03 (2019) 063]</a:t>
            </a:r>
            <a:endParaRPr lang="en-US" altLang="zh-CN">
              <a:solidFill>
                <a:schemeClr val="tx1"/>
              </a:solidFill>
            </a:endParaRPr>
          </a:p>
          <a:p>
            <a:pPr marL="0" indent="0">
              <a:buNone/>
            </a:pPr>
            <a:endParaRPr lang="en-US" altLang="zh-CN">
              <a:solidFill>
                <a:schemeClr val="tx1"/>
              </a:solidFill>
            </a:endParaRPr>
          </a:p>
        </p:txBody>
      </p:sp>
      <p:pic>
        <p:nvPicPr>
          <p:cNvPr id="13" name="图片 12"/>
          <p:cNvPicPr>
            <a:picLocks noChangeAspect="1"/>
          </p:cNvPicPr>
          <p:nvPr/>
        </p:nvPicPr>
        <p:blipFill>
          <a:blip r:embed="rId1"/>
          <a:stretch>
            <a:fillRect/>
          </a:stretch>
        </p:blipFill>
        <p:spPr>
          <a:xfrm>
            <a:off x="7523480" y="2465070"/>
            <a:ext cx="4166870" cy="2908300"/>
          </a:xfrm>
          <a:prstGeom prst="rect">
            <a:avLst/>
          </a:prstGeom>
        </p:spPr>
      </p:pic>
      <p:pic>
        <p:nvPicPr>
          <p:cNvPr id="10" name="图片 9"/>
          <p:cNvPicPr>
            <a:picLocks noChangeAspect="1"/>
          </p:cNvPicPr>
          <p:nvPr/>
        </p:nvPicPr>
        <p:blipFill>
          <a:blip r:embed="rId2"/>
          <a:stretch>
            <a:fillRect/>
          </a:stretch>
        </p:blipFill>
        <p:spPr>
          <a:xfrm>
            <a:off x="470535" y="2269490"/>
            <a:ext cx="7052945" cy="3105785"/>
          </a:xfrm>
          <a:prstGeom prst="rect">
            <a:avLst/>
          </a:prstGeom>
        </p:spPr>
      </p:pic>
      <mc:AlternateContent xmlns:mc="http://schemas.openxmlformats.org/markup-compatibility/2006">
        <mc:Choice xmlns:a14="http://schemas.microsoft.com/office/drawing/2010/main" Requires="a14">
          <p:sp>
            <p:nvSpPr>
              <p:cNvPr id="11" name="文本框 10"/>
              <p:cNvSpPr txBox="1"/>
              <p:nvPr/>
            </p:nvSpPr>
            <p:spPr>
              <a:xfrm>
                <a:off x="647700" y="5373370"/>
                <a:ext cx="7205980" cy="710565"/>
              </a:xfrm>
              <a:prstGeom prst="rect">
                <a:avLst/>
              </a:prstGeom>
              <a:noFill/>
            </p:spPr>
            <p:txBody>
              <a:bodyPr wrap="square" rtlCol="0" anchor="t">
                <a:spAutoFit/>
              </a:bodyPr>
              <a:p>
                <a:pPr algn="l"/>
                <a:r>
                  <a:rPr lang="en-US" altLang="zh-CN" sz="2000">
                    <a:sym typeface="+mn-ea"/>
                  </a:rPr>
                  <a:t>    Multiplicity measured in: 	    </a:t>
                </a:r>
                <a14:m>
                  <m:oMath xmlns:m="http://schemas.openxmlformats.org/officeDocument/2006/math">
                    <m:r>
                      <a:rPr lang="en-US" altLang="zh-CN" sz="2000" i="1">
                        <a:latin typeface="DejaVu Math TeX Gyre" panose="02000503000000000000" charset="0"/>
                        <a:cs typeface="DejaVu Math TeX Gyre" panose="02000503000000000000" charset="0"/>
                      </a:rPr>
                      <m:t>−</m:t>
                    </m:r>
                    <m:r>
                      <a:rPr lang="en-US" altLang="zh-CN" sz="2000" i="1">
                        <a:latin typeface="DejaVu Math TeX Gyre" panose="02000503000000000000" charset="0"/>
                        <a:cs typeface="DejaVu Math TeX Gyre" panose="02000503000000000000" charset="0"/>
                      </a:rPr>
                      <m:t>1</m:t>
                    </m:r>
                    <m:r>
                      <a:rPr lang="en-US" altLang="zh-CN" sz="2000" i="1">
                        <a:latin typeface="DejaVu Math TeX Gyre" panose="02000503000000000000" charset="0"/>
                        <a:cs typeface="DejaVu Math TeX Gyre" panose="02000503000000000000" charset="0"/>
                      </a:rPr>
                      <m:t>&lt;</m:t>
                    </m:r>
                    <m:r>
                      <a:rPr lang="en-US" altLang="zh-CN" sz="2000" i="1">
                        <a:latin typeface="DejaVu Math TeX Gyre" panose="02000503000000000000" charset="0"/>
                        <a:cs typeface="DejaVu Math TeX Gyre" panose="02000503000000000000" charset="0"/>
                      </a:rPr>
                      <m:t>𝜂</m:t>
                    </m:r>
                    <m:r>
                      <a:rPr lang="en-US" altLang="zh-CN" sz="2000" i="1">
                        <a:latin typeface="DejaVu Math TeX Gyre" panose="02000503000000000000" charset="0"/>
                        <a:cs typeface="DejaVu Math TeX Gyre" panose="02000503000000000000" charset="0"/>
                      </a:rPr>
                      <m:t>&lt;</m:t>
                    </m:r>
                    <m:r>
                      <a:rPr lang="en-US" altLang="zh-CN" sz="2000" i="1">
                        <a:latin typeface="DejaVu Math TeX Gyre" panose="02000503000000000000" charset="0"/>
                        <a:cs typeface="DejaVu Math TeX Gyre" panose="02000503000000000000" charset="0"/>
                      </a:rPr>
                      <m:t>1</m:t>
                    </m:r>
                  </m:oMath>
                </a14:m>
                <a:endParaRPr lang="en-US" altLang="zh-CN" sz="2000" i="1">
                  <a:latin typeface="DejaVu Math TeX Gyre" panose="02000503000000000000" charset="0"/>
                  <a:cs typeface="DejaVu Math TeX Gyre" panose="02000503000000000000" charset="0"/>
                </a:endParaRPr>
              </a:p>
              <a:p>
                <a:pPr algn="l"/>
                <a:r>
                  <a:rPr lang="en-US" altLang="zh-CN" sz="2000">
                    <a:sym typeface="+mn-ea"/>
                  </a:rPr>
                  <a:t>    Production measured in : 	    </a:t>
                </a:r>
                <a14:m>
                  <m:oMath xmlns:m="http://schemas.openxmlformats.org/officeDocument/2006/math">
                    <m:r>
                      <a:rPr lang="en-US" altLang="zh-CN" sz="2000">
                        <a:latin typeface="DejaVu Math TeX Gyre" panose="02000503000000000000" charset="0"/>
                        <a:cs typeface="DejaVu Math TeX Gyre" panose="02000503000000000000" charset="0"/>
                      </a:rPr>
                      <m:t>2</m:t>
                    </m:r>
                    <m:r>
                      <a:rPr lang="en-US" altLang="zh-CN" sz="2000">
                        <a:latin typeface="DejaVu Math TeX Gyre" panose="02000503000000000000" charset="0"/>
                        <a:cs typeface="DejaVu Math TeX Gyre" panose="02000503000000000000" charset="0"/>
                      </a:rPr>
                      <m:t>.</m:t>
                    </m:r>
                    <m:r>
                      <a:rPr lang="en-US" altLang="zh-CN" sz="2000">
                        <a:latin typeface="DejaVu Math TeX Gyre" panose="02000503000000000000" charset="0"/>
                        <a:cs typeface="DejaVu Math TeX Gyre" panose="02000503000000000000" charset="0"/>
                      </a:rPr>
                      <m:t>5</m:t>
                    </m:r>
                    <m:r>
                      <a:rPr lang="en-US" altLang="zh-CN" sz="2000">
                        <a:latin typeface="DejaVu Math TeX Gyre" panose="02000503000000000000" charset="0"/>
                        <a:cs typeface="DejaVu Math TeX Gyre" panose="02000503000000000000" charset="0"/>
                      </a:rPr>
                      <m:t>&lt;</m:t>
                    </m:r>
                    <m:r>
                      <m:rPr>
                        <m:sty m:val="p"/>
                      </m:rPr>
                      <a:rPr lang="en-US" altLang="zh-CN" sz="2000">
                        <a:latin typeface="DejaVu Math TeX Gyre" panose="02000503000000000000" charset="0"/>
                        <a:cs typeface="DejaVu Math TeX Gyre" panose="02000503000000000000" charset="0"/>
                      </a:rPr>
                      <m:t>y</m:t>
                    </m:r>
                    <m:r>
                      <a:rPr lang="en-US" altLang="zh-CN" sz="2000">
                        <a:latin typeface="DejaVu Math TeX Gyre" panose="02000503000000000000" charset="0"/>
                        <a:cs typeface="DejaVu Math TeX Gyre" panose="02000503000000000000" charset="0"/>
                      </a:rPr>
                      <m:t>&lt;</m:t>
                    </m:r>
                    <m:r>
                      <a:rPr lang="en-US" altLang="zh-CN" sz="2000">
                        <a:latin typeface="DejaVu Math TeX Gyre" panose="02000503000000000000" charset="0"/>
                        <a:cs typeface="DejaVu Math TeX Gyre" panose="02000503000000000000" charset="0"/>
                      </a:rPr>
                      <m:t>4</m:t>
                    </m:r>
                  </m:oMath>
                </a14:m>
                <a:endParaRPr lang="en-US" altLang="zh-CN" sz="2000">
                  <a:solidFill>
                    <a:srgbClr val="FF0000"/>
                  </a:solidFill>
                  <a:sym typeface="+mn-ea"/>
                </a:endParaRPr>
              </a:p>
            </p:txBody>
          </p:sp>
        </mc:Choice>
        <mc:Fallback>
          <p:sp>
            <p:nvSpPr>
              <p:cNvPr id="11" name="文本框 10"/>
              <p:cNvSpPr txBox="1">
                <a:spLocks noRot="1" noChangeAspect="1" noMove="1" noResize="1" noEditPoints="1" noAdjustHandles="1" noChangeArrowheads="1" noChangeShapeType="1" noTextEdit="1"/>
              </p:cNvSpPr>
              <p:nvPr/>
            </p:nvSpPr>
            <p:spPr>
              <a:xfrm>
                <a:off x="647700" y="5373370"/>
                <a:ext cx="7205980" cy="71056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8764905" y="5373370"/>
                <a:ext cx="2112645" cy="710565"/>
              </a:xfrm>
              <a:prstGeom prst="rect">
                <a:avLst/>
              </a:prstGeom>
              <a:noFill/>
            </p:spPr>
            <p:txBody>
              <a:bodyPr wrap="none" rtlCol="0">
                <a:spAutoFit/>
              </a:bodyPr>
              <a:p>
                <a:pPr algn="l"/>
                <a:r>
                  <a:rPr lang="en-US" altLang="zh-CN" sz="2000">
                    <a:latin typeface="+mj-lt"/>
                    <a:cs typeface="+mj-lt"/>
                    <a:sym typeface="+mn-ea"/>
                  </a:rPr>
                  <a:t> </a:t>
                </a:r>
                <a14:m>
                  <m:oMath xmlns:m="http://schemas.openxmlformats.org/officeDocument/2006/math">
                    <m:r>
                      <a:rPr lang="en-US" altLang="zh-CN" sz="2000" i="1">
                        <a:latin typeface="DejaVu Math TeX Gyre" panose="02000503000000000000" charset="0"/>
                        <a:cs typeface="DejaVu Math TeX Gyre" panose="02000503000000000000" charset="0"/>
                      </a:rPr>
                      <m:t>−</m:t>
                    </m:r>
                    <m:r>
                      <a:rPr lang="en-US" altLang="zh-CN" sz="2000" i="1">
                        <a:latin typeface="DejaVu Math TeX Gyre" panose="02000503000000000000" charset="0"/>
                        <a:ea typeface="宋体" pitchFamily="2" charset="-122"/>
                        <a:cs typeface="DejaVu Math TeX Gyre" panose="02000503000000000000" charset="0"/>
                      </a:rPr>
                      <m:t>2</m:t>
                    </m:r>
                    <m:r>
                      <a:rPr lang="en-US" altLang="zh-CN" sz="2000" i="1">
                        <a:latin typeface="DejaVu Math TeX Gyre" panose="02000503000000000000" charset="0"/>
                        <a:ea typeface="宋体" pitchFamily="2" charset="-122"/>
                        <a:cs typeface="DejaVu Math TeX Gyre" panose="02000503000000000000" charset="0"/>
                      </a:rPr>
                      <m:t>.</m:t>
                    </m:r>
                    <m:r>
                      <a:rPr lang="en-US" altLang="zh-CN" sz="2000" i="1">
                        <a:latin typeface="DejaVu Math TeX Gyre" panose="02000503000000000000" charset="0"/>
                        <a:ea typeface="宋体" pitchFamily="2" charset="-122"/>
                        <a:cs typeface="DejaVu Math TeX Gyre" panose="02000503000000000000" charset="0"/>
                      </a:rPr>
                      <m:t>4</m:t>
                    </m:r>
                    <m:r>
                      <a:rPr lang="en-US" altLang="zh-CN" sz="2000" i="1">
                        <a:latin typeface="DejaVu Math TeX Gyre" panose="02000503000000000000" charset="0"/>
                        <a:ea typeface="宋体" pitchFamily="2" charset="-122"/>
                        <a:cs typeface="DejaVu Math TeX Gyre" panose="02000503000000000000" charset="0"/>
                      </a:rPr>
                      <m:t>&lt;</m:t>
                    </m:r>
                    <m:r>
                      <a:rPr lang="en-US" altLang="zh-CN" sz="2000" i="1">
                        <a:latin typeface="DejaVu Math TeX Gyre" panose="02000503000000000000" charset="0"/>
                        <a:cs typeface="DejaVu Math TeX Gyre" panose="02000503000000000000" charset="0"/>
                      </a:rPr>
                      <m:t>𝜂</m:t>
                    </m:r>
                    <m:r>
                      <a:rPr lang="en-US" altLang="zh-CN" sz="2000" i="1">
                        <a:latin typeface="DejaVu Math TeX Gyre" panose="02000503000000000000" charset="0"/>
                        <a:ea typeface="宋体" pitchFamily="2" charset="-122"/>
                        <a:cs typeface="DejaVu Math TeX Gyre" panose="02000503000000000000" charset="0"/>
                      </a:rPr>
                      <m:t>&lt;</m:t>
                    </m:r>
                    <m:r>
                      <a:rPr lang="en-US" altLang="zh-CN" sz="2000" i="1">
                        <a:latin typeface="DejaVu Math TeX Gyre" panose="02000503000000000000" charset="0"/>
                        <a:ea typeface="宋体" pitchFamily="2" charset="-122"/>
                        <a:cs typeface="DejaVu Math TeX Gyre" panose="02000503000000000000" charset="0"/>
                      </a:rPr>
                      <m:t>2</m:t>
                    </m:r>
                    <m:r>
                      <a:rPr lang="en-US" altLang="zh-CN" sz="2000" i="1">
                        <a:latin typeface="DejaVu Math TeX Gyre" panose="02000503000000000000" charset="0"/>
                        <a:ea typeface="宋体" pitchFamily="2" charset="-122"/>
                        <a:cs typeface="DejaVu Math TeX Gyre" panose="02000503000000000000" charset="0"/>
                      </a:rPr>
                      <m:t>.</m:t>
                    </m:r>
                    <m:r>
                      <a:rPr lang="en-US" altLang="zh-CN" sz="2000" i="1">
                        <a:latin typeface="DejaVu Math TeX Gyre" panose="02000503000000000000" charset="0"/>
                        <a:ea typeface="宋体" pitchFamily="2" charset="-122"/>
                        <a:cs typeface="DejaVu Math TeX Gyre" panose="02000503000000000000" charset="0"/>
                      </a:rPr>
                      <m:t>4</m:t>
                    </m:r>
                  </m:oMath>
                </a14:m>
                <a:endParaRPr lang="en-US" altLang="zh-CN" sz="2000" i="1">
                  <a:latin typeface="+mj-lt"/>
                  <a:cs typeface="+mj-lt"/>
                </a:endParaRPr>
              </a:p>
              <a:p>
                <a:pPr algn="l"/>
                <a:r>
                  <a:rPr lang="en-US" altLang="zh-CN" sz="2000">
                    <a:latin typeface="+mj-lt"/>
                    <a:cs typeface="+mj-lt"/>
                    <a:sym typeface="+mn-ea"/>
                  </a:rPr>
                  <a:t> </a:t>
                </a:r>
                <a14:m>
                  <m:oMath xmlns:m="http://schemas.openxmlformats.org/officeDocument/2006/math">
                    <m:r>
                      <a:rPr lang="en-US" altLang="zh-CN" sz="2000" i="1">
                        <a:latin typeface="DejaVu Math TeX Gyre" panose="02000503000000000000" charset="0"/>
                        <a:cs typeface="DejaVu Math TeX Gyre" panose="02000503000000000000" charset="0"/>
                      </a:rPr>
                      <m:t>−</m:t>
                    </m:r>
                    <m:r>
                      <a:rPr lang="en-US" altLang="zh-CN" sz="2000" i="1">
                        <a:latin typeface="DejaVu Math TeX Gyre" panose="02000503000000000000" charset="0"/>
                        <a:cs typeface="DejaVu Math TeX Gyre" panose="02000503000000000000" charset="0"/>
                      </a:rPr>
                      <m:t>1</m:t>
                    </m:r>
                    <m:r>
                      <a:rPr lang="en-US" altLang="zh-CN" sz="2000" i="1">
                        <a:latin typeface="DejaVu Math TeX Gyre" panose="02000503000000000000" charset="0"/>
                        <a:cs typeface="DejaVu Math TeX Gyre" panose="02000503000000000000" charset="0"/>
                      </a:rPr>
                      <m:t>.</m:t>
                    </m:r>
                    <m:r>
                      <a:rPr lang="en-US" altLang="zh-CN" sz="2000" i="1">
                        <a:latin typeface="DejaVu Math TeX Gyre" panose="02000503000000000000" charset="0"/>
                        <a:cs typeface="DejaVu Math TeX Gyre" panose="02000503000000000000" charset="0"/>
                      </a:rPr>
                      <m:t>2</m:t>
                    </m:r>
                    <m:r>
                      <a:rPr lang="en-US" altLang="zh-CN" sz="2000" i="1">
                        <a:latin typeface="DejaVu Math TeX Gyre" panose="02000503000000000000" charset="0"/>
                        <a:cs typeface="DejaVu Math TeX Gyre" panose="02000503000000000000" charset="0"/>
                      </a:rPr>
                      <m:t>&lt;</m:t>
                    </m:r>
                    <m:r>
                      <m:rPr>
                        <m:sty m:val="p"/>
                      </m:rPr>
                      <a:rPr lang="en-US" altLang="zh-CN" sz="2000">
                        <a:latin typeface="DejaVu Math TeX Gyre" panose="02000503000000000000" charset="0"/>
                        <a:cs typeface="DejaVu Math TeX Gyre" panose="02000503000000000000" charset="0"/>
                      </a:rPr>
                      <m:t>y</m:t>
                    </m:r>
                    <m:r>
                      <a:rPr lang="en-US" altLang="zh-CN" sz="2000" i="1">
                        <a:latin typeface="DejaVu Math TeX Gyre" panose="02000503000000000000" charset="0"/>
                        <a:cs typeface="DejaVu Math TeX Gyre" panose="02000503000000000000" charset="0"/>
                      </a:rPr>
                      <m:t>&lt;</m:t>
                    </m:r>
                    <m:r>
                      <a:rPr lang="en-US" altLang="zh-CN" sz="2000" i="1">
                        <a:latin typeface="DejaVu Math TeX Gyre" panose="02000503000000000000" charset="0"/>
                        <a:cs typeface="DejaVu Math TeX Gyre" panose="02000503000000000000" charset="0"/>
                      </a:rPr>
                      <m:t>1</m:t>
                    </m:r>
                    <m:r>
                      <a:rPr lang="en-US" altLang="zh-CN" sz="2000" i="1">
                        <a:latin typeface="DejaVu Math TeX Gyre" panose="02000503000000000000" charset="0"/>
                        <a:cs typeface="DejaVu Math TeX Gyre" panose="02000503000000000000" charset="0"/>
                      </a:rPr>
                      <m:t>.</m:t>
                    </m:r>
                    <m:r>
                      <a:rPr lang="en-US" altLang="zh-CN" sz="2000" i="1">
                        <a:latin typeface="DejaVu Math TeX Gyre" panose="02000503000000000000" charset="0"/>
                        <a:ea typeface="宋体" pitchFamily="2" charset="-122"/>
                        <a:cs typeface="DejaVu Math TeX Gyre" panose="02000503000000000000" charset="0"/>
                      </a:rPr>
                      <m:t>2</m:t>
                    </m:r>
                  </m:oMath>
                </a14:m>
                <a:endParaRPr lang="en-US" altLang="zh-CN" sz="2000" i="1">
                  <a:solidFill>
                    <a:srgbClr val="00B0F0"/>
                  </a:solidFill>
                  <a:latin typeface="DejaVu Math TeX Gyre" panose="02000503000000000000" charset="0"/>
                  <a:ea typeface="宋体" pitchFamily="2" charset="-122"/>
                  <a:cs typeface="DejaVu Math TeX Gyre" panose="02000503000000000000" charset="0"/>
                  <a:sym typeface="+mn-ea"/>
                </a:endParaRPr>
              </a:p>
            </p:txBody>
          </p:sp>
        </mc:Choice>
        <mc:Fallback>
          <p:sp>
            <p:nvSpPr>
              <p:cNvPr id="12" name="文本框 11"/>
              <p:cNvSpPr txBox="1">
                <a:spLocks noRot="1" noChangeAspect="1" noMove="1" noResize="1" noEditPoints="1" noAdjustHandles="1" noChangeArrowheads="1" noChangeShapeType="1" noTextEdit="1"/>
              </p:cNvSpPr>
              <p:nvPr/>
            </p:nvSpPr>
            <p:spPr>
              <a:xfrm>
                <a:off x="8764905" y="5373370"/>
                <a:ext cx="2112645" cy="71056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endParaRPr lang="zh-CN" altLang="en-US" sz="4000" b="1"/>
          </a:p>
          <a:p>
            <a:endParaRPr lang="zh-CN" altLang="en-US" sz="4000" b="1"/>
          </a:p>
          <a:p>
            <a:pPr marL="0" indent="0" algn="ctr">
              <a:buNone/>
            </a:pPr>
            <a:r>
              <a:rPr lang="en-US" altLang="zh-CN" sz="4000" b="1">
                <a:sym typeface="+mn-ea"/>
              </a:rPr>
              <a:t>Analysis</a:t>
            </a:r>
            <a:endParaRPr lang="en-US" altLang="zh-CN" sz="4000" b="1"/>
          </a:p>
          <a:p>
            <a:endParaRPr lang="en-US" altLang="zh-CN" sz="4000" b="1"/>
          </a:p>
        </p:txBody>
      </p:sp>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tags/tag1.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5867</Words>
  <Application>WPS 文字</Application>
  <PresentationFormat>宽屏</PresentationFormat>
  <Paragraphs>312</Paragraphs>
  <Slides>35</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35</vt:i4>
      </vt:variant>
    </vt:vector>
  </HeadingPairs>
  <TitlesOfParts>
    <vt:vector size="47" baseType="lpstr">
      <vt:lpstr>Arial</vt:lpstr>
      <vt:lpstr>宋体</vt:lpstr>
      <vt:lpstr>Wingdings</vt:lpstr>
      <vt:lpstr>DejaVu Math TeX Gyre</vt:lpstr>
      <vt:lpstr>宋体</vt:lpstr>
      <vt:lpstr>汉仪书宋二KW</vt:lpstr>
      <vt:lpstr>Calibri</vt:lpstr>
      <vt:lpstr>Helvetica Neue</vt:lpstr>
      <vt:lpstr>微软雅黑</vt:lpstr>
      <vt:lpstr>汉仪旗黑</vt:lpstr>
      <vt:lpstr>Arial Unicode MS</vt:lpstr>
      <vt:lpstr>Office 主题​​</vt:lpstr>
      <vt:lpstr>Multiplicity dependence of  in pp collisions at  = 13TeV</vt:lpstr>
      <vt:lpstr>Outline</vt:lpstr>
      <vt:lpstr>PowerPoint 演示文稿</vt:lpstr>
      <vt:lpstr>Heavy quarkonium production</vt:lpstr>
      <vt:lpstr>Collision systems</vt:lpstr>
      <vt:lpstr>Excited-to-ground ratio of quarkonium in pp collisions</vt:lpstr>
      <vt:lpstr>Quark-gluon plasma</vt:lpstr>
      <vt:lpstr>Co-mover effect</vt:lpstr>
      <vt:lpstr>PowerPoint 演示文稿</vt:lpstr>
      <vt:lpstr>Data set</vt:lpstr>
      <vt:lpstr>Multiplicity variables</vt:lpstr>
      <vt:lpstr>Signal extraction</vt:lpstr>
      <vt:lpstr>Efficiencies determination</vt:lpstr>
      <vt:lpstr>PowerPoint 演示文稿</vt:lpstr>
      <vt:lpstr>~PVNTRACKS</vt:lpstr>
      <vt:lpstr>~ nForwardTracks and nBackTracks</vt:lpstr>
      <vt:lpstr>~ nForwardTracks and nBackTracks</vt:lpstr>
      <vt:lpstr>Result in different  bin</vt:lpstr>
      <vt:lpstr>Result in different  bin</vt:lpstr>
      <vt:lpstr>Result in different  bin</vt:lpstr>
      <vt:lpstr>Result in different rapidity bin</vt:lpstr>
      <vt:lpstr>Comparison to world data</vt:lpstr>
      <vt:lpstr>Comparison to world data</vt:lpstr>
      <vt:lpstr>PowerPoint 演示文稿</vt:lpstr>
      <vt:lpstr>PowerPoint 演示文稿</vt:lpstr>
      <vt:lpstr>TISTOS method</vt:lpstr>
      <vt:lpstr>Trigger Line Cut</vt:lpstr>
      <vt:lpstr>Formula for fit pdf</vt:lpstr>
      <vt:lpstr>Cross section determination</vt:lpstr>
      <vt:lpstr>Background fit</vt:lpstr>
      <vt:lpstr>certer of bin</vt:lpstr>
      <vt:lpstr>Correlation back&amp;Forward</vt:lpstr>
      <vt:lpstr>Long tag&amp;probe method</vt:lpstr>
      <vt:lpstr>Efficiency</vt:lpstr>
      <vt:lpstr>high-, low-multiplicity pt-y reweight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Key</cp:lastModifiedBy>
  <cp:revision>81</cp:revision>
  <dcterms:created xsi:type="dcterms:W3CDTF">2023-11-09T12:39:36Z</dcterms:created>
  <dcterms:modified xsi:type="dcterms:W3CDTF">2023-11-09T12:39:36Z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2052-6.2.2.8394</vt:lpwstr>
  </property>
  <property fmtid="{D5CDD505-2E9C-101B-9397-08002B2CF9AE}" pid="3" name="ICV">
    <vt:lpwstr>2EE813F7491013727A58D76490F61CE9_43</vt:lpwstr>
  </property>
</Properties>
</file>